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290" r:id="rId2"/>
    <p:sldId id="336" r:id="rId3"/>
    <p:sldId id="341" r:id="rId4"/>
    <p:sldId id="342" r:id="rId5"/>
    <p:sldId id="343" r:id="rId6"/>
    <p:sldId id="344" r:id="rId7"/>
    <p:sldId id="345" r:id="rId8"/>
    <p:sldId id="346" r:id="rId9"/>
    <p:sldId id="347" r:id="rId10"/>
    <p:sldId id="348" r:id="rId11"/>
    <p:sldId id="350" r:id="rId12"/>
    <p:sldId id="351" r:id="rId13"/>
    <p:sldId id="352" r:id="rId14"/>
    <p:sldId id="349" r:id="rId15"/>
    <p:sldId id="353" r:id="rId16"/>
    <p:sldId id="354" r:id="rId17"/>
  </p:sldIdLst>
  <p:sldSz cx="9144000" cy="6858000" type="screen4x3"/>
  <p:notesSz cx="6797675" cy="9926638"/>
  <p:embeddedFontLst>
    <p:embeddedFont>
      <p:font typeface="맑은 고딕" panose="020B0503020000020004" pitchFamily="50" charset="-127"/>
      <p:regular r:id="rId20"/>
      <p:bold r:id="rId21"/>
    </p:embeddedFont>
    <p:embeddedFont>
      <p:font typeface="나눔고딕 ExtraBold" panose="020B0600000101010101" charset="-127"/>
      <p:bold r:id="rId22"/>
    </p:embeddedFont>
    <p:embeddedFont>
      <p:font typeface="나눔명조 ExtraBold" panose="020B0600000101010101" charset="-127"/>
      <p:bold r:id="rId23"/>
    </p:embeddedFont>
    <p:embeddedFont>
      <p:font typeface="나눔고딕" panose="020B0600000101010101" charset="-127"/>
      <p:regular r:id="rId24"/>
      <p:bold r:id="rId2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0">
          <p15:clr>
            <a:srgbClr val="A4A3A4"/>
          </p15:clr>
        </p15:guide>
        <p15:guide id="2" orient="horz" pos="4116">
          <p15:clr>
            <a:srgbClr val="A4A3A4"/>
          </p15:clr>
        </p15:guide>
        <p15:guide id="3" orient="horz" pos="845">
          <p15:clr>
            <a:srgbClr val="A4A3A4"/>
          </p15:clr>
        </p15:guide>
        <p15:guide id="4" orient="horz" pos="3748">
          <p15:clr>
            <a:srgbClr val="A4A3A4"/>
          </p15:clr>
        </p15:guide>
        <p15:guide id="5" orient="horz" pos="618">
          <p15:clr>
            <a:srgbClr val="A4A3A4"/>
          </p15:clr>
        </p15:guide>
        <p15:guide id="6" pos="275">
          <p15:clr>
            <a:srgbClr val="A4A3A4"/>
          </p15:clr>
        </p15:guide>
        <p15:guide id="7" pos="5495">
          <p15:clr>
            <a:srgbClr val="A4A3A4"/>
          </p15:clr>
        </p15:guide>
        <p15:guide id="8" pos="151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23232"/>
    <a:srgbClr val="282828"/>
    <a:srgbClr val="373737"/>
    <a:srgbClr val="99CCFF"/>
    <a:srgbClr val="2D2D2D"/>
    <a:srgbClr val="00D0C6"/>
    <a:srgbClr val="0082B0"/>
    <a:srgbClr val="00708A"/>
    <a:srgbClr val="106EA8"/>
    <a:srgbClr val="097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402" autoAdjust="0"/>
    <p:restoredTop sz="86364" autoAdjust="0"/>
  </p:normalViewPr>
  <p:slideViewPr>
    <p:cSldViewPr>
      <p:cViewPr varScale="1">
        <p:scale>
          <a:sx n="119" d="100"/>
          <a:sy n="119" d="100"/>
        </p:scale>
        <p:origin x="420" y="114"/>
      </p:cViewPr>
      <p:guideLst>
        <p:guide orient="horz" pos="210"/>
        <p:guide orient="horz" pos="4116"/>
        <p:guide orient="horz" pos="845"/>
        <p:guide orient="horz" pos="3748"/>
        <p:guide orient="horz" pos="618"/>
        <p:guide pos="275"/>
        <p:guide pos="5495"/>
        <p:guide pos="151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2" d="100"/>
          <a:sy n="52" d="100"/>
        </p:scale>
        <p:origin x="-2580" y="-90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r>
              <a:rPr lang="en-US" dirty="0">
                <a:latin typeface="나눔고딕" panose="020B0600000101010101" charset="-127"/>
                <a:ea typeface="나눔고딕" panose="020B0600000101010101" charset="-127"/>
              </a:rPr>
              <a:t>Translate + TTS Average Execution Time</a:t>
            </a:r>
            <a:endParaRPr lang="ko-KR" dirty="0">
              <a:latin typeface="나눔고딕" panose="020B0600000101010101" charset="-127"/>
              <a:ea typeface="나눔고딕" panose="020B0600000101010101" charset="-127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Sheet1!$I$13</c:f>
              <c:strCache>
                <c:ptCount val="1"/>
                <c:pt idx="0">
                  <c:v>N+N</c:v>
                </c:pt>
              </c:strCache>
            </c:strRef>
          </c:tx>
          <c:spPr>
            <a:solidFill>
              <a:srgbClr val="00B0F0"/>
            </a:solidFill>
            <a:ln>
              <a:noFill/>
            </a:ln>
            <a:effectLst/>
          </c:spPr>
          <c:invertIfNegative val="0"/>
          <c:val>
            <c:numRef>
              <c:f>Sheet1!$I$14</c:f>
              <c:numCache>
                <c:formatCode>General</c:formatCode>
                <c:ptCount val="1"/>
                <c:pt idx="0">
                  <c:v>3779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D13-4C1B-9D97-A41A7F47EBA3}"/>
            </c:ext>
          </c:extLst>
        </c:ser>
        <c:ser>
          <c:idx val="1"/>
          <c:order val="1"/>
          <c:tx>
            <c:strRef>
              <c:f>Sheet1!$J$13</c:f>
              <c:strCache>
                <c:ptCount val="1"/>
                <c:pt idx="0">
                  <c:v>G+N</c:v>
                </c:pt>
              </c:strCache>
            </c:strRef>
          </c:tx>
          <c:spPr>
            <a:solidFill>
              <a:srgbClr val="00B0F0"/>
            </a:solidFill>
            <a:ln>
              <a:noFill/>
            </a:ln>
            <a:effectLst/>
          </c:spPr>
          <c:invertIfNegative val="0"/>
          <c:val>
            <c:numRef>
              <c:f>Sheet1!$J$14</c:f>
              <c:numCache>
                <c:formatCode>General</c:formatCode>
                <c:ptCount val="1"/>
                <c:pt idx="0">
                  <c:v>3152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D13-4C1B-9D97-A41A7F47EBA3}"/>
            </c:ext>
          </c:extLst>
        </c:ser>
        <c:ser>
          <c:idx val="2"/>
          <c:order val="2"/>
          <c:tx>
            <c:strRef>
              <c:f>Sheet1!$K$13</c:f>
              <c:strCache>
                <c:ptCount val="1"/>
                <c:pt idx="0">
                  <c:v>Refactored</c:v>
                </c:pt>
              </c:strCache>
            </c:strRef>
          </c:tx>
          <c:spPr>
            <a:solidFill>
              <a:srgbClr val="00B0F0"/>
            </a:solidFill>
            <a:ln>
              <a:noFill/>
            </a:ln>
            <a:effectLst/>
          </c:spPr>
          <c:invertIfNegative val="0"/>
          <c:val>
            <c:numRef>
              <c:f>Sheet1!$K$14</c:f>
              <c:numCache>
                <c:formatCode>General</c:formatCode>
                <c:ptCount val="1"/>
                <c:pt idx="0">
                  <c:v>2988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D13-4C1B-9D97-A41A7F47EBA3}"/>
            </c:ext>
          </c:extLst>
        </c:ser>
        <c:ser>
          <c:idx val="3"/>
          <c:order val="3"/>
          <c:tx>
            <c:strRef>
              <c:f>Sheet1!$L$13</c:f>
              <c:strCache>
                <c:ptCount val="1"/>
                <c:pt idx="0">
                  <c:v>ffmpeg</c:v>
                </c:pt>
              </c:strCache>
            </c:strRef>
          </c:tx>
          <c:spPr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val>
            <c:numRef>
              <c:f>Sheet1!$L$14</c:f>
              <c:numCache>
                <c:formatCode>General</c:formatCode>
                <c:ptCount val="1"/>
                <c:pt idx="0">
                  <c:v>2440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1D13-4C1B-9D97-A41A7F47EBA3}"/>
            </c:ext>
          </c:extLst>
        </c:ser>
        <c:ser>
          <c:idx val="4"/>
          <c:order val="4"/>
          <c:tx>
            <c:strRef>
              <c:f>Sheet1!$M$13</c:f>
              <c:strCache>
                <c:ptCount val="1"/>
                <c:pt idx="0">
                  <c:v>G+G</c:v>
                </c:pt>
              </c:strCache>
            </c:strRef>
          </c:tx>
          <c:spPr>
            <a:solidFill>
              <a:schemeClr val="bg1">
                <a:lumMod val="75000"/>
              </a:schemeClr>
            </a:solidFill>
            <a:ln>
              <a:noFill/>
            </a:ln>
            <a:effectLst/>
          </c:spPr>
          <c:invertIfNegative val="0"/>
          <c:val>
            <c:numRef>
              <c:f>Sheet1!$M$14</c:f>
              <c:numCache>
                <c:formatCode>General</c:formatCode>
                <c:ptCount val="1"/>
                <c:pt idx="0">
                  <c:v>1628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1D13-4C1B-9D97-A41A7F47EBA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17427264"/>
        <c:axId val="317424968"/>
      </c:barChart>
      <c:catAx>
        <c:axId val="31742726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317424968"/>
        <c:crosses val="autoZero"/>
        <c:auto val="1"/>
        <c:lblAlgn val="ctr"/>
        <c:lblOffset val="100"/>
        <c:noMultiLvlLbl val="0"/>
      </c:catAx>
      <c:valAx>
        <c:axId val="3174249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3174272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20477274715660543"/>
          <c:y val="0.87557815689705432"/>
          <c:w val="0.67378762029746286"/>
          <c:h val="7.812554680664916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CECFA4-89E8-4268-9C88-1ED14DC42D0E}" type="datetimeFigureOut">
              <a:rPr lang="ko-KR" altLang="en-US" smtClean="0"/>
              <a:pPr/>
              <a:t>2016-12-08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49688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51E4FE-08F6-4517-BD2F-2D3EFB00A3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AEEFE4-19A1-4A65-B089-0C267B1C7D65}" type="datetimeFigureOut">
              <a:rPr lang="ko-KR" altLang="en-US" smtClean="0"/>
              <a:pPr/>
              <a:t>2016-12-08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806550" y="661253"/>
            <a:ext cx="5184576" cy="388925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76184B-23F9-4FFD-8DCA-0B8A99BF55F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3797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24583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74723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67537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45618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26405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87038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98589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44862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10203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15773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63756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89915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32874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13153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http://hangeul.naver.com/font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://hangeul.naver.com/font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C:\Documents and Settings\nhn\바탕 화면\naver_w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84368" y="332656"/>
            <a:ext cx="864890" cy="160826"/>
          </a:xfrm>
          <a:prstGeom prst="rect">
            <a:avLst/>
          </a:prstGeom>
          <a:noFill/>
        </p:spPr>
      </p:pic>
      <p:sp>
        <p:nvSpPr>
          <p:cNvPr id="9" name="직사각형 8"/>
          <p:cNvSpPr/>
          <p:nvPr userDrawn="1"/>
        </p:nvSpPr>
        <p:spPr>
          <a:xfrm>
            <a:off x="251520" y="6453336"/>
            <a:ext cx="228299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8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이 문서는 </a:t>
            </a:r>
            <a:r>
              <a:rPr lang="ko-KR" altLang="en-US" sz="800" dirty="0" err="1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나눔글꼴로</a:t>
            </a:r>
            <a:r>
              <a:rPr lang="ko-KR" altLang="en-US" sz="8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작성되었습니다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.  </a:t>
            </a:r>
            <a:r>
              <a:rPr lang="ko-KR" altLang="en-US" sz="800" u="sng" dirty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  <a:hlinkClick r:id="rId3"/>
              </a:rPr>
              <a:t>설치하기</a:t>
            </a:r>
            <a:endParaRPr lang="ko-KR" altLang="en-US" sz="800" u="sng" dirty="0">
              <a:solidFill>
                <a:schemeClr val="bg1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 userDrawn="1"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 userDrawn="1"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3" descr="C:\Documents and Settings\nhn\바탕 화면\naver_w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6368996"/>
            <a:ext cx="698704" cy="129924"/>
          </a:xfrm>
          <a:prstGeom prst="rect">
            <a:avLst/>
          </a:prstGeom>
          <a:noFill/>
        </p:spPr>
      </p:pic>
      <p:sp>
        <p:nvSpPr>
          <p:cNvPr id="11" name="직사각형 10"/>
          <p:cNvSpPr/>
          <p:nvPr userDrawn="1"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‹#›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C:\Documents and Settings\nhn\바탕 화면\naver_w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84368" y="332656"/>
            <a:ext cx="864890" cy="160826"/>
          </a:xfrm>
          <a:prstGeom prst="rect">
            <a:avLst/>
          </a:prstGeom>
          <a:noFill/>
        </p:spPr>
      </p:pic>
      <p:sp>
        <p:nvSpPr>
          <p:cNvPr id="10" name="제목 1"/>
          <p:cNvSpPr>
            <a:spLocks noGrp="1"/>
          </p:cNvSpPr>
          <p:nvPr>
            <p:ph type="ctrTitle"/>
          </p:nvPr>
        </p:nvSpPr>
        <p:spPr>
          <a:xfrm>
            <a:off x="290056" y="3429000"/>
            <a:ext cx="7772400" cy="1326735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11" name="부제목 2"/>
          <p:cNvSpPr>
            <a:spLocks noGrp="1"/>
          </p:cNvSpPr>
          <p:nvPr>
            <p:ph type="subTitle" idx="1"/>
          </p:nvPr>
        </p:nvSpPr>
        <p:spPr>
          <a:xfrm>
            <a:off x="323528" y="4974952"/>
            <a:ext cx="7776864" cy="814222"/>
          </a:xfrm>
        </p:spPr>
        <p:txBody>
          <a:bodyPr anchor="ctr">
            <a:normAutofit/>
          </a:bodyPr>
          <a:lstStyle>
            <a:lvl1pPr marL="0" indent="0" algn="l">
              <a:buNone/>
              <a:defRPr sz="9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13" name="직사각형 12"/>
          <p:cNvSpPr/>
          <p:nvPr userDrawn="1"/>
        </p:nvSpPr>
        <p:spPr>
          <a:xfrm>
            <a:off x="251520" y="6453336"/>
            <a:ext cx="228299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8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이 문서는 </a:t>
            </a:r>
            <a:r>
              <a:rPr lang="ko-KR" altLang="en-US" sz="800" dirty="0" err="1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나눔글꼴로</a:t>
            </a:r>
            <a:r>
              <a:rPr lang="ko-KR" altLang="en-US" sz="8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작성되었습니다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.  </a:t>
            </a:r>
            <a:r>
              <a:rPr lang="ko-KR" altLang="en-US" sz="800" u="sng" dirty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  <a:hlinkClick r:id="rId3"/>
              </a:rPr>
              <a:t>설치하기</a:t>
            </a:r>
            <a:endParaRPr lang="ko-KR" altLang="en-US" sz="800" u="sng" dirty="0">
              <a:solidFill>
                <a:schemeClr val="bg1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>
            <a:spLocks noGrp="1"/>
          </p:cNvSpPr>
          <p:nvPr>
            <p:ph type="ctrTitle"/>
          </p:nvPr>
        </p:nvSpPr>
        <p:spPr>
          <a:xfrm>
            <a:off x="315020" y="780721"/>
            <a:ext cx="2037432" cy="776071"/>
          </a:xfrm>
        </p:spPr>
        <p:txBody>
          <a:bodyPr>
            <a:normAutofit/>
          </a:bodyPr>
          <a:lstStyle>
            <a:lvl1pPr algn="l">
              <a:defRPr sz="1800">
                <a:solidFill>
                  <a:schemeClr val="bg1"/>
                </a:solidFill>
              </a:defRPr>
            </a:lvl1pPr>
          </a:lstStyle>
          <a:p>
            <a:r>
              <a:rPr lang="ko-KR" altLang="en-US"/>
              <a:t>마스터 제목</a:t>
            </a:r>
          </a:p>
        </p:txBody>
      </p:sp>
      <p:sp>
        <p:nvSpPr>
          <p:cNvPr id="7" name="부제목 2"/>
          <p:cNvSpPr>
            <a:spLocks noGrp="1"/>
          </p:cNvSpPr>
          <p:nvPr>
            <p:ph type="subTitle" idx="1" hasCustomPrompt="1"/>
          </p:nvPr>
        </p:nvSpPr>
        <p:spPr>
          <a:xfrm>
            <a:off x="2360072" y="929928"/>
            <a:ext cx="6396012" cy="300732"/>
          </a:xfrm>
        </p:spPr>
        <p:txBody>
          <a:bodyPr>
            <a:normAutofit/>
          </a:bodyPr>
          <a:lstStyle>
            <a:lvl1pPr marL="0" indent="0" algn="l">
              <a:buNone/>
              <a:defRPr sz="1200">
                <a:solidFill>
                  <a:srgbClr val="00B0F0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제목 스타일 편집</a:t>
            </a:r>
            <a:endParaRPr lang="en-US" altLang="ko-KR"/>
          </a:p>
        </p:txBody>
      </p:sp>
      <p:cxnSp>
        <p:nvCxnSpPr>
          <p:cNvPr id="5" name="직선 연결선 4"/>
          <p:cNvCxnSpPr/>
          <p:nvPr userDrawn="1"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 userDrawn="1"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3" descr="C:\Documents and Settings\nhn\바탕 화면\naver_w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6368996"/>
            <a:ext cx="698704" cy="129924"/>
          </a:xfrm>
          <a:prstGeom prst="rect">
            <a:avLst/>
          </a:prstGeom>
          <a:noFill/>
        </p:spPr>
      </p:pic>
      <p:sp>
        <p:nvSpPr>
          <p:cNvPr id="19" name="내용 개체 틀 2"/>
          <p:cNvSpPr>
            <a:spLocks noGrp="1"/>
          </p:cNvSpPr>
          <p:nvPr>
            <p:ph idx="10"/>
          </p:nvPr>
        </p:nvSpPr>
        <p:spPr>
          <a:xfrm>
            <a:off x="2362612" y="1168114"/>
            <a:ext cx="6385852" cy="388640"/>
          </a:xfrm>
        </p:spPr>
        <p:txBody>
          <a:bodyPr anchor="ctr">
            <a:normAutofit/>
          </a:bodyPr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8" name="직사각형 7"/>
          <p:cNvSpPr/>
          <p:nvPr userDrawn="1"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‹#›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5B4BA-3D60-40D1-9564-866ADD80F38A}" type="datetime1">
              <a:rPr lang="ko-KR" altLang="en-US" smtClean="0"/>
              <a:t>2016-12-08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5868144" y="6356349"/>
            <a:ext cx="2895600" cy="365125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3505200" y="6356349"/>
            <a:ext cx="2133600" cy="365125"/>
          </a:xfrm>
        </p:spPr>
        <p:txBody>
          <a:bodyPr/>
          <a:lstStyle>
            <a:lvl1pPr algn="ctr">
              <a:defRPr/>
            </a:lvl1pPr>
          </a:lstStyle>
          <a:p>
            <a:fld id="{C2C48C8F-6F70-494C-86F5-90A39BFC3F0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C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fld id="{F94E505E-71BF-414C-A0E4-7945492FE3A5}" type="datetime1">
              <a:rPr lang="ko-KR" altLang="en-US" smtClean="0"/>
              <a:t>2016-12-08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fld id="{C2C48C8F-6F70-494C-86F5-90A39BFC3F0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9" r:id="rId4"/>
    <p:sldLayoutId id="2147483688" r:id="rId5"/>
    <p:sldLayoutId id="2147483649" r:id="rId6"/>
  </p:sldLayoutIdLst>
  <p:transition>
    <p:fade/>
  </p:transition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500" b="1" kern="1200">
          <a:solidFill>
            <a:schemeClr val="bg1"/>
          </a:solidFill>
          <a:latin typeface="나눔고딕" pitchFamily="50" charset="-127"/>
          <a:ea typeface="나눔고딕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Tx/>
        <a:buNone/>
        <a:defRPr sz="3200" kern="1200">
          <a:solidFill>
            <a:schemeClr val="bg1"/>
          </a:solidFill>
          <a:latin typeface="나눔고딕" pitchFamily="50" charset="-127"/>
          <a:ea typeface="나눔고딕" pitchFamily="50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Tx/>
        <a:buNone/>
        <a:defRPr sz="2800" kern="1200">
          <a:solidFill>
            <a:schemeClr val="bg1"/>
          </a:solidFill>
          <a:latin typeface="나눔고딕" pitchFamily="50" charset="-127"/>
          <a:ea typeface="나눔고딕" pitchFamily="50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Tx/>
        <a:buNone/>
        <a:defRPr sz="2400" kern="1200">
          <a:solidFill>
            <a:schemeClr val="bg1"/>
          </a:solidFill>
          <a:latin typeface="나눔고딕" pitchFamily="50" charset="-127"/>
          <a:ea typeface="나눔고딕" pitchFamily="50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Tx/>
        <a:buNone/>
        <a:defRPr sz="2000" kern="1200">
          <a:solidFill>
            <a:schemeClr val="bg1"/>
          </a:solidFill>
          <a:latin typeface="나눔고딕" pitchFamily="50" charset="-127"/>
          <a:ea typeface="나눔고딕" pitchFamily="50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Tx/>
        <a:buNone/>
        <a:defRPr sz="2000" kern="1200">
          <a:solidFill>
            <a:schemeClr val="bg1"/>
          </a:solidFill>
          <a:latin typeface="나눔고딕" pitchFamily="50" charset="-127"/>
          <a:ea typeface="나눔고딕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.jp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6.png"/><Relationship Id="rId7" Type="http://schemas.microsoft.com/office/2007/relationships/hdphoto" Target="../media/hdphoto2.wd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11" Type="http://schemas.openxmlformats.org/officeDocument/2006/relationships/image" Target="../media/image11.png"/><Relationship Id="rId5" Type="http://schemas.openxmlformats.org/officeDocument/2006/relationships/image" Target="../media/image7.png"/><Relationship Id="rId10" Type="http://schemas.openxmlformats.org/officeDocument/2006/relationships/image" Target="../media/image10.png"/><Relationship Id="rId4" Type="http://schemas.microsoft.com/office/2007/relationships/hdphoto" Target="../media/hdphoto1.wdp"/><Relationship Id="rId9" Type="http://schemas.microsoft.com/office/2007/relationships/hdphoto" Target="../media/hdphoto3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1" y="0"/>
            <a:ext cx="9139150" cy="4967457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-3681" y="3440931"/>
            <a:ext cx="9144000" cy="3429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outerShdw blurRad="101600" dist="76200" algn="tl" rotWithShape="0">
              <a:prstClr val="black">
                <a:alpha val="5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47560" y="5187361"/>
            <a:ext cx="7056784" cy="874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[Group D] Yeongjin Choi •</a:t>
            </a:r>
            <a:r>
              <a:rPr lang="en-US" altLang="ko-KR" dirty="0" err="1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Junhyuck</a:t>
            </a:r>
            <a:r>
              <a:rPr lang="en-US" altLang="ko-KR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dirty="0" err="1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Kim•Sanghoon</a:t>
            </a:r>
            <a:r>
              <a:rPr lang="en-US" altLang="ko-KR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Lee</a:t>
            </a:r>
          </a:p>
          <a:p>
            <a:pPr>
              <a:lnSpc>
                <a:spcPct val="150000"/>
              </a:lnSpc>
            </a:pPr>
            <a:r>
              <a:rPr lang="en-US" altLang="ko-KR" dirty="0" err="1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Channy</a:t>
            </a:r>
            <a:r>
              <a:rPr lang="en-US" altLang="ko-KR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Yun (AWS, Tech Evangelist) </a:t>
            </a:r>
            <a:endParaRPr lang="en-US" altLang="ko-KR" spc="-10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제목 8"/>
          <p:cNvSpPr>
            <a:spLocks noGrp="1"/>
          </p:cNvSpPr>
          <p:nvPr>
            <p:ph type="ctrTitle"/>
          </p:nvPr>
        </p:nvSpPr>
        <p:spPr>
          <a:xfrm>
            <a:off x="243749" y="4223537"/>
            <a:ext cx="8564760" cy="765185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4400" b="0" spc="-50" dirty="0"/>
              <a:t>Project </a:t>
            </a:r>
            <a:r>
              <a:rPr lang="en-US" altLang="ko-KR" sz="4400" b="0" spc="-50" dirty="0" err="1"/>
              <a:t>Kalexa</a:t>
            </a:r>
            <a:r>
              <a:rPr lang="en-US" altLang="ko-KR" sz="4400" b="0" spc="-50" dirty="0"/>
              <a:t> with AWS</a:t>
            </a:r>
            <a:endParaRPr lang="ko-KR" altLang="en-US" sz="4400" b="0" spc="-50" dirty="0"/>
          </a:p>
        </p:txBody>
      </p:sp>
      <p:sp>
        <p:nvSpPr>
          <p:cNvPr id="11" name="제목 8"/>
          <p:cNvSpPr txBox="1">
            <a:spLocks/>
          </p:cNvSpPr>
          <p:nvPr/>
        </p:nvSpPr>
        <p:spPr>
          <a:xfrm>
            <a:off x="255712" y="3610010"/>
            <a:ext cx="8564760" cy="76518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500" b="1" kern="120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cs typeface="+mj-cs"/>
              </a:defRPr>
            </a:lvl1pPr>
          </a:lstStyle>
          <a:p>
            <a:pPr algn="l"/>
            <a:r>
              <a:rPr lang="en-US" altLang="ko-KR" sz="2000" b="0" spc="-50" dirty="0"/>
              <a:t>Creative Integrated Design, 2016 Fall</a:t>
            </a:r>
            <a:endParaRPr lang="ko-KR" altLang="en-US" sz="2000" b="0" spc="-50" dirty="0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48C8F-6F70-494C-86F5-90A39BFC3F09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10088" y="760300"/>
            <a:ext cx="2173680" cy="4612916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2400" b="1" spc="-50" dirty="0"/>
              <a:t>Scalability</a:t>
            </a:r>
            <a:br>
              <a:rPr lang="en-US" altLang="ko-KR" sz="2400" b="1" spc="-50" dirty="0"/>
            </a:br>
            <a:br>
              <a:rPr lang="en-US" altLang="ko-KR" sz="2400" spc="-50" dirty="0"/>
            </a:br>
            <a:br>
              <a:rPr lang="en-US" altLang="ko-KR" sz="2400" spc="-50" dirty="0"/>
            </a:br>
            <a:br>
              <a:rPr lang="en-US" altLang="ko-KR" sz="2400" spc="-50" dirty="0"/>
            </a:br>
            <a:br>
              <a:rPr lang="en-US" altLang="ko-KR" sz="2400" spc="-50" dirty="0"/>
            </a:br>
            <a:br>
              <a:rPr lang="en-US" altLang="ko-KR" sz="2400" spc="-50" dirty="0"/>
            </a:br>
            <a:r>
              <a:rPr lang="en-US" altLang="ko-KR" sz="2400" spc="-50" dirty="0"/>
              <a:t>‘</a:t>
            </a:r>
            <a:br>
              <a:rPr lang="en-US" altLang="ko-KR" sz="2400" spc="-50" dirty="0"/>
            </a:br>
            <a:br>
              <a:rPr lang="en-US" altLang="ko-KR" sz="2400" spc="-50" dirty="0"/>
            </a:br>
            <a:r>
              <a:rPr lang="en-US" altLang="ko-KR" sz="2400" spc="-50" dirty="0" err="1"/>
              <a:t>Recommen-dation</a:t>
            </a:r>
            <a:endParaRPr lang="ko-KR" altLang="en-US" sz="2400" b="1" spc="-50" dirty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48C8F-6F70-494C-86F5-90A39BFC3F09}" type="slidenum">
              <a:rPr lang="ko-KR" altLang="en-US" smtClean="0"/>
              <a:pPr/>
              <a:t>10</a:t>
            </a:fld>
            <a:endParaRPr lang="ko-KR" altLang="en-US" dirty="0"/>
          </a:p>
        </p:txBody>
      </p:sp>
      <p:sp>
        <p:nvSpPr>
          <p:cNvPr id="9" name="제목 12"/>
          <p:cNvSpPr txBox="1">
            <a:spLocks/>
          </p:cNvSpPr>
          <p:nvPr/>
        </p:nvSpPr>
        <p:spPr>
          <a:xfrm>
            <a:off x="441608" y="128150"/>
            <a:ext cx="1892075" cy="38415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500" b="1" kern="120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cs typeface="+mj-cs"/>
              </a:defRPr>
            </a:lvl1pPr>
          </a:lstStyle>
          <a:p>
            <a:r>
              <a:rPr lang="en-US" altLang="ko-KR" sz="1500" spc="-50" dirty="0"/>
              <a:t>Implementation</a:t>
            </a:r>
            <a:endParaRPr lang="ko-KR" altLang="en-US" sz="1500" spc="-50" dirty="0"/>
          </a:p>
        </p:txBody>
      </p:sp>
      <p:sp>
        <p:nvSpPr>
          <p:cNvPr id="10" name="TextBox 9"/>
          <p:cNvSpPr txBox="1"/>
          <p:nvPr/>
        </p:nvSpPr>
        <p:spPr>
          <a:xfrm>
            <a:off x="2405191" y="3772232"/>
            <a:ext cx="63115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kern="0" spc="-30" dirty="0">
                <a:solidFill>
                  <a:srgbClr val="00B0F0"/>
                </a:solidFill>
                <a:latin typeface="나눔고딕" panose="020B0600000101010101" charset="-127"/>
                <a:ea typeface="나눔고딕" panose="020B0600000101010101" charset="-127"/>
              </a:rPr>
              <a:t>K-POP Music recommendation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2411760" y="4210571"/>
            <a:ext cx="576064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Pre-defined set for emotion based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Collaborative filtering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Using similar user’s choice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776" y="946469"/>
            <a:ext cx="1378586" cy="1378586"/>
          </a:xfrm>
          <a:prstGeom prst="rect">
            <a:avLst/>
          </a:prstGeom>
          <a:effectLst>
            <a:glow rad="127000">
              <a:schemeClr val="bg1"/>
            </a:glow>
          </a:effectLst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6540" y="400478"/>
            <a:ext cx="1378586" cy="1378586"/>
          </a:xfrm>
          <a:prstGeom prst="rect">
            <a:avLst/>
          </a:prstGeom>
          <a:effectLst>
            <a:glow rad="127000">
              <a:schemeClr val="bg1"/>
            </a:glow>
          </a:effectLst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208" y="551016"/>
            <a:ext cx="1378586" cy="1378586"/>
          </a:xfrm>
          <a:prstGeom prst="rect">
            <a:avLst/>
          </a:prstGeom>
          <a:effectLst>
            <a:glow rad="127000">
              <a:schemeClr val="bg1"/>
            </a:glow>
          </a:effectLst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9501" y="986342"/>
            <a:ext cx="1378586" cy="1378586"/>
          </a:xfrm>
          <a:prstGeom prst="rect">
            <a:avLst/>
          </a:prstGeom>
          <a:effectLst>
            <a:glow rad="127000">
              <a:schemeClr val="bg1"/>
            </a:glow>
          </a:effectLst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9741" y="1561959"/>
            <a:ext cx="1378586" cy="1378586"/>
          </a:xfrm>
          <a:prstGeom prst="rect">
            <a:avLst/>
          </a:prstGeom>
          <a:effectLst>
            <a:glow rad="127000">
              <a:schemeClr val="bg1"/>
            </a:glow>
          </a:effectLst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114" y="470080"/>
            <a:ext cx="1378586" cy="1378586"/>
          </a:xfrm>
          <a:prstGeom prst="rect">
            <a:avLst/>
          </a:prstGeom>
          <a:effectLst>
            <a:glow rad="127000">
              <a:schemeClr val="bg1"/>
            </a:glow>
          </a:effectLst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9158" y="1487808"/>
            <a:ext cx="1378586" cy="1378586"/>
          </a:xfrm>
          <a:prstGeom prst="rect">
            <a:avLst/>
          </a:prstGeom>
          <a:effectLst>
            <a:glow rad="127000">
              <a:schemeClr val="bg1"/>
            </a:glow>
          </a:effectLst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6407" y="1382703"/>
            <a:ext cx="1378586" cy="1378586"/>
          </a:xfrm>
          <a:prstGeom prst="rect">
            <a:avLst/>
          </a:prstGeom>
          <a:effectLst>
            <a:glow rad="127000">
              <a:schemeClr val="bg1"/>
            </a:glow>
          </a:effectLst>
        </p:spPr>
      </p:pic>
      <p:cxnSp>
        <p:nvCxnSpPr>
          <p:cNvPr id="4" name="직선 화살표 연결선 3"/>
          <p:cNvCxnSpPr/>
          <p:nvPr/>
        </p:nvCxnSpPr>
        <p:spPr>
          <a:xfrm>
            <a:off x="4211960" y="1635762"/>
            <a:ext cx="792088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1807638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10088" y="760300"/>
            <a:ext cx="2013992" cy="4612916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2400" spc="-50" dirty="0"/>
              <a:t>Accuracy</a:t>
            </a:r>
            <a:endParaRPr lang="ko-KR" altLang="en-US" sz="2400" b="1" spc="-50" dirty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48C8F-6F70-494C-86F5-90A39BFC3F09}" type="slidenum">
              <a:rPr lang="ko-KR" altLang="en-US" smtClean="0"/>
              <a:pPr/>
              <a:t>11</a:t>
            </a:fld>
            <a:endParaRPr lang="ko-KR" altLang="en-US" dirty="0"/>
          </a:p>
        </p:txBody>
      </p:sp>
      <p:sp>
        <p:nvSpPr>
          <p:cNvPr id="9" name="제목 12"/>
          <p:cNvSpPr txBox="1">
            <a:spLocks/>
          </p:cNvSpPr>
          <p:nvPr/>
        </p:nvSpPr>
        <p:spPr>
          <a:xfrm>
            <a:off x="441608" y="128150"/>
            <a:ext cx="1892075" cy="38415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500" b="1" kern="120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cs typeface="+mj-cs"/>
              </a:defRPr>
            </a:lvl1pPr>
          </a:lstStyle>
          <a:p>
            <a:r>
              <a:rPr lang="en-US" altLang="ko-KR" sz="1500" spc="-50" dirty="0"/>
              <a:t>Implementation</a:t>
            </a:r>
            <a:endParaRPr lang="ko-KR" altLang="en-US" sz="1500" spc="-50" dirty="0"/>
          </a:p>
        </p:txBody>
      </p:sp>
      <p:sp>
        <p:nvSpPr>
          <p:cNvPr id="10" name="TextBox 9"/>
          <p:cNvSpPr txBox="1"/>
          <p:nvPr/>
        </p:nvSpPr>
        <p:spPr>
          <a:xfrm>
            <a:off x="2411759" y="836712"/>
            <a:ext cx="63115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kern="0" spc="-30" dirty="0">
                <a:solidFill>
                  <a:srgbClr val="00B0F0"/>
                </a:solidFill>
                <a:latin typeface="나눔고딕" panose="020B0600000101010101" charset="-127"/>
                <a:ea typeface="나눔고딕" panose="020B0600000101010101" charset="-127"/>
              </a:rPr>
              <a:t>Causes of Alexa request failure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2411759" y="1236822"/>
            <a:ext cx="576064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600" strike="sngStrike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Voice recognition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Utterance conflict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Device timeout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Long latency due to AWS location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Lambda initialize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Other performance tunings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spc="-3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64" y="3678693"/>
            <a:ext cx="4067944" cy="2542465"/>
          </a:xfrm>
          <a:prstGeom prst="rect">
            <a:avLst/>
          </a:prstGeom>
        </p:spPr>
      </p:pic>
      <p:cxnSp>
        <p:nvCxnSpPr>
          <p:cNvPr id="5" name="직선 화살표 연결선 4"/>
          <p:cNvCxnSpPr/>
          <p:nvPr/>
        </p:nvCxnSpPr>
        <p:spPr>
          <a:xfrm flipH="1">
            <a:off x="5051993" y="4365104"/>
            <a:ext cx="1296144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/>
          <p:nvPr/>
        </p:nvCxnSpPr>
        <p:spPr>
          <a:xfrm>
            <a:off x="5093023" y="4437112"/>
            <a:ext cx="1296144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472747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10088" y="760300"/>
            <a:ext cx="2013992" cy="4612916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2400" spc="-50" dirty="0"/>
              <a:t>Performance</a:t>
            </a:r>
            <a:endParaRPr lang="ko-KR" altLang="en-US" sz="2400" b="1" spc="-50" dirty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48C8F-6F70-494C-86F5-90A39BFC3F09}" type="slidenum">
              <a:rPr lang="ko-KR" altLang="en-US" smtClean="0"/>
              <a:pPr/>
              <a:t>12</a:t>
            </a:fld>
            <a:endParaRPr lang="ko-KR" altLang="en-US" dirty="0"/>
          </a:p>
        </p:txBody>
      </p:sp>
      <p:sp>
        <p:nvSpPr>
          <p:cNvPr id="9" name="제목 12"/>
          <p:cNvSpPr txBox="1">
            <a:spLocks/>
          </p:cNvSpPr>
          <p:nvPr/>
        </p:nvSpPr>
        <p:spPr>
          <a:xfrm>
            <a:off x="441608" y="128150"/>
            <a:ext cx="1892075" cy="38415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500" b="1" kern="120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cs typeface="+mj-cs"/>
              </a:defRPr>
            </a:lvl1pPr>
          </a:lstStyle>
          <a:p>
            <a:r>
              <a:rPr lang="en-US" altLang="ko-KR" sz="1500" spc="-50" dirty="0"/>
              <a:t>Implementation</a:t>
            </a:r>
            <a:endParaRPr lang="ko-KR" altLang="en-US" sz="1500" spc="-50" dirty="0"/>
          </a:p>
        </p:txBody>
      </p:sp>
      <p:sp>
        <p:nvSpPr>
          <p:cNvPr id="10" name="TextBox 9"/>
          <p:cNvSpPr txBox="1"/>
          <p:nvPr/>
        </p:nvSpPr>
        <p:spPr>
          <a:xfrm>
            <a:off x="2411759" y="805188"/>
            <a:ext cx="63115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kern="0" spc="-30" dirty="0">
                <a:solidFill>
                  <a:srgbClr val="00B0F0"/>
                </a:solidFill>
                <a:latin typeface="나눔고딕" panose="020B0600000101010101" charset="-127"/>
                <a:ea typeface="나눔고딕" panose="020B0600000101010101" charset="-127"/>
              </a:rPr>
              <a:t>Latency in API calls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2411759" y="1138898"/>
            <a:ext cx="5760640" cy="4185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Reduce calls, Dummy worker, Caching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390237" y="1729546"/>
            <a:ext cx="63115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kern="0" spc="-30" dirty="0">
                <a:solidFill>
                  <a:srgbClr val="00B0F0"/>
                </a:solidFill>
                <a:latin typeface="나눔고딕" panose="020B0600000101010101" charset="-127"/>
                <a:ea typeface="나눔고딕" panose="020B0600000101010101" charset="-127"/>
              </a:rPr>
              <a:t>Lambda Initialization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2411759" y="2073508"/>
            <a:ext cx="5760640" cy="4185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User library tuning to Amazon Linux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356701" y="2666648"/>
            <a:ext cx="63115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kern="0" spc="-30" dirty="0">
                <a:solidFill>
                  <a:srgbClr val="00B0F0"/>
                </a:solidFill>
                <a:latin typeface="나눔고딕" panose="020B0600000101010101" charset="-127"/>
                <a:ea typeface="나눔고딕" panose="020B0600000101010101" charset="-127"/>
              </a:rPr>
              <a:t>Lambda Execution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2411759" y="3061977"/>
            <a:ext cx="576064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Efficient code, MP3 caching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Using </a:t>
            </a:r>
            <a:r>
              <a:rPr lang="en-US" altLang="ko-KR" sz="1600" b="1" spc="-30" dirty="0" err="1">
                <a:solidFill>
                  <a:srgbClr val="00B0F0"/>
                </a:solidFill>
                <a:latin typeface="나눔고딕" pitchFamily="50" charset="-127"/>
                <a:ea typeface="나눔고딕" pitchFamily="50" charset="-127"/>
              </a:rPr>
              <a:t>Redis</a:t>
            </a:r>
            <a:r>
              <a:rPr lang="en-US" altLang="ko-KR" sz="1600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– In-memory Cache</a:t>
            </a:r>
          </a:p>
        </p:txBody>
      </p:sp>
      <p:graphicFrame>
        <p:nvGraphicFramePr>
          <p:cNvPr id="19" name="차트 1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36090700"/>
              </p:ext>
            </p:extLst>
          </p:nvPr>
        </p:nvGraphicFramePr>
        <p:xfrm>
          <a:off x="3226477" y="3879695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4" name="직선 연결선 3"/>
          <p:cNvCxnSpPr/>
          <p:nvPr/>
        </p:nvCxnSpPr>
        <p:spPr>
          <a:xfrm>
            <a:off x="2483768" y="4869160"/>
            <a:ext cx="54006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/>
          <p:cNvSpPr/>
          <p:nvPr/>
        </p:nvSpPr>
        <p:spPr>
          <a:xfrm>
            <a:off x="971600" y="4581128"/>
            <a:ext cx="1699200" cy="4185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Alexa Timeout</a:t>
            </a:r>
          </a:p>
        </p:txBody>
      </p:sp>
    </p:spTree>
    <p:extLst>
      <p:ext uri="{BB962C8B-B14F-4D97-AF65-F5344CB8AC3E}">
        <p14:creationId xmlns:p14="http://schemas.microsoft.com/office/powerpoint/2010/main" val="149699961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10088" y="760300"/>
            <a:ext cx="2013992" cy="4612916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2400" spc="-50" dirty="0"/>
              <a:t>Output</a:t>
            </a:r>
            <a:endParaRPr lang="ko-KR" altLang="en-US" sz="2400" b="1" spc="-50" dirty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48C8F-6F70-494C-86F5-90A39BFC3F09}" type="slidenum">
              <a:rPr lang="ko-KR" altLang="en-US" smtClean="0"/>
              <a:pPr/>
              <a:t>13</a:t>
            </a:fld>
            <a:endParaRPr lang="ko-KR" altLang="en-US" dirty="0"/>
          </a:p>
        </p:txBody>
      </p:sp>
      <p:sp>
        <p:nvSpPr>
          <p:cNvPr id="9" name="제목 12"/>
          <p:cNvSpPr txBox="1">
            <a:spLocks/>
          </p:cNvSpPr>
          <p:nvPr/>
        </p:nvSpPr>
        <p:spPr>
          <a:xfrm>
            <a:off x="441608" y="128150"/>
            <a:ext cx="1892075" cy="38415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500" b="1" kern="120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cs typeface="+mj-cs"/>
              </a:defRPr>
            </a:lvl1pPr>
          </a:lstStyle>
          <a:p>
            <a:r>
              <a:rPr lang="en-US" altLang="ko-KR" sz="1500" spc="-50" dirty="0"/>
              <a:t>Result</a:t>
            </a:r>
            <a:endParaRPr lang="ko-KR" altLang="en-US" sz="1500" spc="-5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0137" y="746454"/>
            <a:ext cx="4161498" cy="2702271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0075" y="2103959"/>
            <a:ext cx="3622835" cy="283720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760" y="4437112"/>
            <a:ext cx="3050620" cy="1479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217902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10088" y="760300"/>
            <a:ext cx="2013992" cy="4612916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2400" spc="-50" dirty="0"/>
              <a:t>Limit</a:t>
            </a:r>
            <a:br>
              <a:rPr lang="en-US" altLang="ko-KR" sz="2400" spc="-50" dirty="0"/>
            </a:br>
            <a:br>
              <a:rPr lang="en-US" altLang="ko-KR" sz="2400" spc="-50" dirty="0"/>
            </a:br>
            <a:br>
              <a:rPr lang="en-US" altLang="ko-KR" sz="2400" spc="-50" dirty="0"/>
            </a:br>
            <a:br>
              <a:rPr lang="en-US" altLang="ko-KR" sz="2400" spc="-50" dirty="0"/>
            </a:br>
            <a:br>
              <a:rPr lang="en-US" altLang="ko-KR" sz="2400" spc="-50" dirty="0"/>
            </a:br>
            <a:br>
              <a:rPr lang="en-US" altLang="ko-KR" sz="2400" spc="-50" dirty="0"/>
            </a:br>
            <a:r>
              <a:rPr lang="en-US" altLang="ko-KR" sz="2400" spc="-50" dirty="0"/>
              <a:t>Future Plan</a:t>
            </a:r>
            <a:endParaRPr lang="ko-KR" altLang="en-US" sz="2400" b="1" spc="-50" dirty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48C8F-6F70-494C-86F5-90A39BFC3F09}" type="slidenum">
              <a:rPr lang="ko-KR" altLang="en-US" smtClean="0"/>
              <a:pPr/>
              <a:t>14</a:t>
            </a:fld>
            <a:endParaRPr lang="ko-KR" altLang="en-US" dirty="0"/>
          </a:p>
        </p:txBody>
      </p:sp>
      <p:sp>
        <p:nvSpPr>
          <p:cNvPr id="9" name="제목 12"/>
          <p:cNvSpPr txBox="1">
            <a:spLocks/>
          </p:cNvSpPr>
          <p:nvPr/>
        </p:nvSpPr>
        <p:spPr>
          <a:xfrm>
            <a:off x="441608" y="128150"/>
            <a:ext cx="1892075" cy="38415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500" b="1" kern="120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cs typeface="+mj-cs"/>
              </a:defRPr>
            </a:lvl1pPr>
          </a:lstStyle>
          <a:p>
            <a:r>
              <a:rPr lang="en-US" altLang="ko-KR" sz="1500" spc="-50" dirty="0"/>
              <a:t>Result</a:t>
            </a:r>
            <a:endParaRPr lang="ko-KR" altLang="en-US" sz="1500" spc="-50" dirty="0"/>
          </a:p>
        </p:txBody>
      </p:sp>
      <p:sp>
        <p:nvSpPr>
          <p:cNvPr id="10" name="TextBox 9"/>
          <p:cNvSpPr txBox="1"/>
          <p:nvPr/>
        </p:nvSpPr>
        <p:spPr>
          <a:xfrm>
            <a:off x="2411759" y="836712"/>
            <a:ext cx="631155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kern="0" spc="-30" dirty="0">
                <a:solidFill>
                  <a:srgbClr val="00B0F0"/>
                </a:solidFill>
                <a:latin typeface="나눔고딕" panose="020B0600000101010101" charset="-127"/>
                <a:ea typeface="나눔고딕" panose="020B0600000101010101" charset="-127"/>
              </a:rPr>
              <a:t>If Alexa itself start to support Korean?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altLang="ko-KR" sz="2000" kern="0" spc="-30" dirty="0">
              <a:solidFill>
                <a:srgbClr val="00B0F0"/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kern="0" spc="-30" dirty="0">
                <a:solidFill>
                  <a:srgbClr val="00B0F0"/>
                </a:solidFill>
                <a:latin typeface="나눔고딕" panose="020B0600000101010101" charset="-127"/>
                <a:ea typeface="나눔고딕" panose="020B0600000101010101" charset="-127"/>
              </a:rPr>
              <a:t>Cannot parse sentences not in predefined set</a:t>
            </a:r>
          </a:p>
        </p:txBody>
      </p:sp>
      <p:grpSp>
        <p:nvGrpSpPr>
          <p:cNvPr id="19" name="그룹 18"/>
          <p:cNvGrpSpPr/>
          <p:nvPr/>
        </p:nvGrpSpPr>
        <p:grpSpPr>
          <a:xfrm>
            <a:off x="2565169" y="2426653"/>
            <a:ext cx="5658379" cy="3929696"/>
            <a:chOff x="2149277" y="954212"/>
            <a:chExt cx="6731799" cy="4783972"/>
          </a:xfrm>
        </p:grpSpPr>
        <p:sp>
          <p:nvSpPr>
            <p:cNvPr id="20" name="타원 19"/>
            <p:cNvSpPr/>
            <p:nvPr/>
          </p:nvSpPr>
          <p:spPr>
            <a:xfrm>
              <a:off x="2986820" y="1128857"/>
              <a:ext cx="1925897" cy="1972172"/>
            </a:xfrm>
            <a:prstGeom prst="ellipse">
              <a:avLst/>
            </a:prstGeom>
            <a:gradFill flip="none" rotWithShape="1">
              <a:gsLst>
                <a:gs pos="0">
                  <a:srgbClr val="1278B6">
                    <a:shade val="30000"/>
                    <a:satMod val="115000"/>
                  </a:srgbClr>
                </a:gs>
                <a:gs pos="50000">
                  <a:srgbClr val="1278B6">
                    <a:shade val="67500"/>
                    <a:satMod val="115000"/>
                  </a:srgbClr>
                </a:gs>
                <a:gs pos="100000">
                  <a:srgbClr val="148DCA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>
              <a:outerShdw blurRad="101600" dir="3000000" algn="tl" rotWithShape="0">
                <a:prstClr val="black">
                  <a:alpha val="5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>
                  <a:solidFill>
                    <a:schemeClr val="bg1"/>
                  </a:solidFill>
                  <a:latin typeface="나눔고딕" panose="020B0600000101010101" charset="-127"/>
                  <a:ea typeface="나눔고딕" panose="020B0600000101010101" charset="-127"/>
                </a:rPr>
                <a:t>Profound Quiz</a:t>
              </a:r>
              <a:endParaRPr lang="ko-KR" altLang="en-US" sz="1500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</p:txBody>
        </p:sp>
        <p:sp>
          <p:nvSpPr>
            <p:cNvPr id="21" name="타원 20"/>
            <p:cNvSpPr/>
            <p:nvPr/>
          </p:nvSpPr>
          <p:spPr>
            <a:xfrm>
              <a:off x="4184738" y="3356993"/>
              <a:ext cx="2047244" cy="2096855"/>
            </a:xfrm>
            <a:prstGeom prst="ellipse">
              <a:avLst/>
            </a:prstGeom>
            <a:gradFill flip="none" rotWithShape="1">
              <a:gsLst>
                <a:gs pos="0">
                  <a:srgbClr val="1278B6">
                    <a:shade val="30000"/>
                    <a:satMod val="115000"/>
                  </a:srgbClr>
                </a:gs>
                <a:gs pos="50000">
                  <a:srgbClr val="1278B6">
                    <a:shade val="67500"/>
                    <a:satMod val="115000"/>
                  </a:srgbClr>
                </a:gs>
                <a:gs pos="100000">
                  <a:srgbClr val="148DCA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>
              <a:outerShdw blurRad="101600" dir="3000000" algn="tl" rotWithShape="0">
                <a:prstClr val="black">
                  <a:alpha val="5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chemeClr val="bg1"/>
                  </a:solidFill>
                  <a:latin typeface="나눔고딕" panose="020B0600000101010101" charset="-127"/>
                  <a:ea typeface="나눔고딕" panose="020B0600000101010101" charset="-127"/>
                </a:rPr>
                <a:t>Failover</a:t>
              </a:r>
              <a:endParaRPr lang="ko-KR" altLang="en-US" sz="2000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</p:txBody>
        </p:sp>
        <p:sp>
          <p:nvSpPr>
            <p:cNvPr id="22" name="타원 21"/>
            <p:cNvSpPr/>
            <p:nvPr/>
          </p:nvSpPr>
          <p:spPr>
            <a:xfrm>
              <a:off x="2149277" y="3577048"/>
              <a:ext cx="1391954" cy="1423296"/>
            </a:xfrm>
            <a:prstGeom prst="ellipse">
              <a:avLst/>
            </a:prstGeom>
            <a:gradFill flip="none" rotWithShape="1">
              <a:gsLst>
                <a:gs pos="0">
                  <a:srgbClr val="1278B6">
                    <a:shade val="30000"/>
                    <a:satMod val="115000"/>
                  </a:srgbClr>
                </a:gs>
                <a:gs pos="50000">
                  <a:srgbClr val="1278B6">
                    <a:shade val="67500"/>
                    <a:satMod val="115000"/>
                  </a:srgbClr>
                </a:gs>
                <a:gs pos="100000">
                  <a:srgbClr val="148DCA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>
              <a:outerShdw blurRad="101600" dir="3000000" algn="tl" rotWithShape="0">
                <a:prstClr val="black">
                  <a:alpha val="5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err="1">
                  <a:solidFill>
                    <a:schemeClr val="bg1"/>
                  </a:solidFill>
                  <a:latin typeface="나눔고딕" panose="020B0600000101010101" charset="-127"/>
                  <a:ea typeface="나눔고딕" panose="020B0600000101010101" charset="-127"/>
                </a:rPr>
                <a:t>Refact-oring</a:t>
              </a:r>
              <a:endParaRPr lang="ko-KR" altLang="en-US" sz="1400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</p:txBody>
        </p:sp>
        <p:sp>
          <p:nvSpPr>
            <p:cNvPr id="23" name="타원 22"/>
            <p:cNvSpPr/>
            <p:nvPr/>
          </p:nvSpPr>
          <p:spPr>
            <a:xfrm>
              <a:off x="7112223" y="3929197"/>
              <a:ext cx="1768853" cy="1808987"/>
            </a:xfrm>
            <a:prstGeom prst="ellipse">
              <a:avLst/>
            </a:prstGeom>
            <a:gradFill flip="none" rotWithShape="1">
              <a:gsLst>
                <a:gs pos="0">
                  <a:srgbClr val="1278B6">
                    <a:shade val="30000"/>
                    <a:satMod val="115000"/>
                  </a:srgbClr>
                </a:gs>
                <a:gs pos="50000">
                  <a:srgbClr val="1278B6">
                    <a:shade val="67500"/>
                    <a:satMod val="115000"/>
                  </a:srgbClr>
                </a:gs>
                <a:gs pos="100000">
                  <a:srgbClr val="148DCA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>
              <a:outerShdw blurRad="101600" dir="3000000" algn="tl" rotWithShape="0">
                <a:prstClr val="black">
                  <a:alpha val="5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bg1"/>
                  </a:solidFill>
                  <a:latin typeface="나눔고딕" panose="020B0600000101010101" charset="-127"/>
                  <a:ea typeface="나눔고딕" panose="020B0600000101010101" charset="-127"/>
                </a:rPr>
                <a:t>Other</a:t>
              </a:r>
            </a:p>
            <a:p>
              <a:pPr algn="ctr"/>
              <a:r>
                <a:rPr lang="en-US" altLang="ko-KR" sz="1400" dirty="0">
                  <a:solidFill>
                    <a:schemeClr val="bg1"/>
                  </a:solidFill>
                  <a:latin typeface="나눔고딕" panose="020B0600000101010101" charset="-127"/>
                  <a:ea typeface="나눔고딕" panose="020B0600000101010101" charset="-127"/>
                </a:rPr>
                <a:t>Contents</a:t>
              </a:r>
              <a:endParaRPr lang="ko-KR" altLang="en-US" sz="1400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</p:txBody>
        </p:sp>
        <p:sp>
          <p:nvSpPr>
            <p:cNvPr id="24" name="타원 23"/>
            <p:cNvSpPr/>
            <p:nvPr/>
          </p:nvSpPr>
          <p:spPr>
            <a:xfrm>
              <a:off x="5816537" y="954212"/>
              <a:ext cx="2527123" cy="2585736"/>
            </a:xfrm>
            <a:prstGeom prst="ellipse">
              <a:avLst/>
            </a:prstGeom>
            <a:gradFill flip="none" rotWithShape="1">
              <a:gsLst>
                <a:gs pos="0">
                  <a:srgbClr val="1278B6">
                    <a:shade val="30000"/>
                    <a:satMod val="115000"/>
                  </a:srgbClr>
                </a:gs>
                <a:gs pos="50000">
                  <a:srgbClr val="1278B6">
                    <a:shade val="67500"/>
                    <a:satMod val="115000"/>
                  </a:srgbClr>
                </a:gs>
                <a:gs pos="100000">
                  <a:srgbClr val="148DCA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>
              <a:outerShdw blurRad="101600" dir="3000000" algn="tl" rotWithShape="0">
                <a:prstClr val="black">
                  <a:alpha val="5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나눔고딕" panose="020B0600000101010101" charset="-127"/>
                  <a:ea typeface="나눔고딕" panose="020B0600000101010101" charset="-127"/>
                </a:rPr>
                <a:t>Detailed Recommend</a:t>
              </a:r>
              <a:endParaRPr lang="ko-KR" altLang="en-US" sz="1600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34189833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10088" y="760300"/>
            <a:ext cx="2013992" cy="4612916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2400" spc="-50" dirty="0"/>
              <a:t>Schedule</a:t>
            </a:r>
            <a:br>
              <a:rPr lang="en-US" altLang="ko-KR" sz="2400" spc="-50" dirty="0"/>
            </a:br>
            <a:br>
              <a:rPr lang="en-US" altLang="ko-KR" sz="2400" spc="-50" dirty="0"/>
            </a:br>
            <a:br>
              <a:rPr lang="en-US" altLang="ko-KR" sz="2400" spc="-50" dirty="0"/>
            </a:br>
            <a:br>
              <a:rPr lang="en-US" altLang="ko-KR" sz="2400" spc="-50" dirty="0"/>
            </a:br>
            <a:br>
              <a:rPr lang="en-US" altLang="ko-KR" sz="2400" spc="-50" dirty="0"/>
            </a:br>
            <a:br>
              <a:rPr lang="en-US" altLang="ko-KR" sz="2400" spc="-50" dirty="0"/>
            </a:br>
            <a:r>
              <a:rPr lang="en-US" altLang="ko-KR" sz="2400" spc="-50" dirty="0"/>
              <a:t>Role</a:t>
            </a:r>
            <a:endParaRPr lang="ko-KR" altLang="en-US" sz="2400" b="1" spc="-50" dirty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48C8F-6F70-494C-86F5-90A39BFC3F09}" type="slidenum">
              <a:rPr lang="ko-KR" altLang="en-US" smtClean="0"/>
              <a:pPr/>
              <a:t>15</a:t>
            </a:fld>
            <a:endParaRPr lang="ko-KR" altLang="en-US" dirty="0"/>
          </a:p>
        </p:txBody>
      </p:sp>
      <p:sp>
        <p:nvSpPr>
          <p:cNvPr id="9" name="제목 12"/>
          <p:cNvSpPr txBox="1">
            <a:spLocks/>
          </p:cNvSpPr>
          <p:nvPr/>
        </p:nvSpPr>
        <p:spPr>
          <a:xfrm>
            <a:off x="441608" y="128150"/>
            <a:ext cx="1892075" cy="384157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500" b="1" kern="120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cs typeface="+mj-cs"/>
              </a:defRPr>
            </a:lvl1pPr>
          </a:lstStyle>
          <a:p>
            <a:r>
              <a:rPr lang="en-US" altLang="ko-KR" sz="1500" spc="-50" dirty="0"/>
              <a:t>Division &amp; Assignment</a:t>
            </a:r>
            <a:endParaRPr lang="ko-KR" altLang="en-US" sz="1500" spc="-50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1314700"/>
              </p:ext>
            </p:extLst>
          </p:nvPr>
        </p:nvGraphicFramePr>
        <p:xfrm>
          <a:off x="2446421" y="3066758"/>
          <a:ext cx="6096000" cy="3291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52528">
                  <a:extLst>
                    <a:ext uri="{9D8B030D-6E8A-4147-A177-3AD203B41FA5}">
                      <a16:colId xmlns:a16="http://schemas.microsoft.com/office/drawing/2014/main" val="2365285954"/>
                    </a:ext>
                  </a:extLst>
                </a:gridCol>
                <a:gridCol w="1343472">
                  <a:extLst>
                    <a:ext uri="{9D8B030D-6E8A-4147-A177-3AD203B41FA5}">
                      <a16:colId xmlns:a16="http://schemas.microsoft.com/office/drawing/2014/main" val="213689205"/>
                    </a:ext>
                  </a:extLst>
                </a:gridCol>
              </a:tblGrid>
              <a:tr h="27351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bg1"/>
                          </a:solidFill>
                          <a:latin typeface="나눔고딕" panose="020B0600000101010101" charset="-127"/>
                          <a:ea typeface="나눔고딕" panose="020B0600000101010101" charset="-127"/>
                        </a:rPr>
                        <a:t>Alexa</a:t>
                      </a:r>
                      <a:r>
                        <a:rPr lang="en-US" altLang="ko-KR" sz="1200" b="0" baseline="0" dirty="0">
                          <a:solidFill>
                            <a:schemeClr val="bg1"/>
                          </a:solidFill>
                          <a:latin typeface="나눔고딕" panose="020B0600000101010101" charset="-127"/>
                          <a:ea typeface="나눔고딕" panose="020B0600000101010101" charset="-127"/>
                        </a:rPr>
                        <a:t> Skills Kit Intent </a:t>
                      </a:r>
                      <a:r>
                        <a:rPr lang="ko-KR" altLang="en-US" sz="1200" b="0" baseline="0" dirty="0">
                          <a:solidFill>
                            <a:schemeClr val="bg1"/>
                          </a:solidFill>
                          <a:latin typeface="나눔고딕" panose="020B0600000101010101" charset="-127"/>
                          <a:ea typeface="나눔고딕" panose="020B0600000101010101" charset="-127"/>
                        </a:rPr>
                        <a:t>및 </a:t>
                      </a:r>
                      <a:r>
                        <a:rPr lang="en-US" altLang="ko-KR" sz="1200" b="0" baseline="0" dirty="0">
                          <a:solidFill>
                            <a:schemeClr val="bg1"/>
                          </a:solidFill>
                          <a:latin typeface="나눔고딕" panose="020B0600000101010101" charset="-127"/>
                          <a:ea typeface="나눔고딕" panose="020B0600000101010101" charset="-127"/>
                        </a:rPr>
                        <a:t>Utterance </a:t>
                      </a:r>
                      <a:r>
                        <a:rPr lang="ko-KR" altLang="en-US" sz="1200" b="0" baseline="0" dirty="0">
                          <a:solidFill>
                            <a:schemeClr val="bg1"/>
                          </a:solidFill>
                          <a:latin typeface="나눔고딕" panose="020B0600000101010101" charset="-127"/>
                          <a:ea typeface="나눔고딕" panose="020B0600000101010101" charset="-127"/>
                        </a:rPr>
                        <a:t>설정 </a:t>
                      </a:r>
                      <a:endParaRPr lang="ko-KR" altLang="en-US" sz="1200" b="0" dirty="0">
                        <a:solidFill>
                          <a:schemeClr val="bg1"/>
                        </a:solidFill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bg1"/>
                          </a:solidFill>
                          <a:latin typeface="나눔고딕" panose="020B0600000101010101" charset="-127"/>
                          <a:ea typeface="나눔고딕" panose="020B0600000101010101" charset="-127"/>
                        </a:rPr>
                        <a:t>팀 전원</a:t>
                      </a:r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34774209"/>
                  </a:ext>
                </a:extLst>
              </a:tr>
              <a:tr h="27351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고딕" panose="020B0600000101010101" charset="-127"/>
                          <a:ea typeface="나눔고딕" panose="020B0600000101010101" charset="-127"/>
                        </a:rPr>
                        <a:t>기계 번역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나눔고딕" panose="020B0600000101010101" charset="-127"/>
                          <a:ea typeface="나눔고딕" panose="020B0600000101010101" charset="-127"/>
                        </a:rPr>
                        <a:t>/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고딕" panose="020B0600000101010101" charset="-127"/>
                          <a:ea typeface="나눔고딕" panose="020B0600000101010101" charset="-127"/>
                        </a:rPr>
                        <a:t>음성 합성 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나눔고딕" panose="020B0600000101010101" charset="-127"/>
                          <a:ea typeface="나눔고딕" panose="020B0600000101010101" charset="-127"/>
                        </a:rPr>
                        <a:t>API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고딕" panose="020B0600000101010101" charset="-127"/>
                          <a:ea typeface="나눔고딕" panose="020B0600000101010101" charset="-127"/>
                        </a:rPr>
                        <a:t>호출 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나눔고딕" panose="020B0600000101010101" charset="-127"/>
                          <a:ea typeface="나눔고딕" panose="020B0600000101010101" charset="-127"/>
                        </a:rPr>
                        <a:t>Lambda</a:t>
                      </a:r>
                      <a:r>
                        <a:rPr lang="en-US" altLang="ko-KR" sz="1200" baseline="0" dirty="0">
                          <a:solidFill>
                            <a:schemeClr val="bg1"/>
                          </a:solidFill>
                          <a:latin typeface="나눔고딕" panose="020B0600000101010101" charset="-127"/>
                          <a:ea typeface="나눔고딕" panose="020B0600000101010101" charset="-127"/>
                        </a:rPr>
                        <a:t> Function </a:t>
                      </a:r>
                      <a:r>
                        <a:rPr lang="ko-KR" altLang="en-US" sz="1200" baseline="0" dirty="0">
                          <a:solidFill>
                            <a:schemeClr val="bg1"/>
                          </a:solidFill>
                          <a:latin typeface="나눔고딕" panose="020B0600000101010101" charset="-127"/>
                          <a:ea typeface="나눔고딕" panose="020B0600000101010101" charset="-127"/>
                        </a:rPr>
                        <a:t>구현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고딕" panose="020B0600000101010101" charset="-127"/>
                          <a:ea typeface="나눔고딕" panose="020B0600000101010101" charset="-127"/>
                        </a:rPr>
                        <a:t>최영진</a:t>
                      </a:r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2742627"/>
                  </a:ext>
                </a:extLst>
              </a:tr>
              <a:tr h="27351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err="1">
                          <a:solidFill>
                            <a:schemeClr val="bg1"/>
                          </a:solidFill>
                          <a:latin typeface="나눔고딕" panose="020B0600000101010101" charset="-127"/>
                          <a:ea typeface="나눔고딕" panose="020B0600000101010101" charset="-127"/>
                        </a:rPr>
                        <a:t>Ffmpeg</a:t>
                      </a:r>
                      <a:r>
                        <a:rPr lang="en-US" altLang="ko-KR" sz="1200" baseline="0" dirty="0">
                          <a:solidFill>
                            <a:schemeClr val="bg1"/>
                          </a:solidFill>
                          <a:latin typeface="나눔고딕" panose="020B0600000101010101" charset="-127"/>
                          <a:ea typeface="나눔고딕" panose="020B0600000101010101" charset="-127"/>
                        </a:rPr>
                        <a:t> </a:t>
                      </a:r>
                      <a:r>
                        <a:rPr lang="ko-KR" altLang="en-US" sz="1200" baseline="0" dirty="0">
                          <a:solidFill>
                            <a:schemeClr val="bg1"/>
                          </a:solidFill>
                          <a:latin typeface="나눔고딕" panose="020B0600000101010101" charset="-127"/>
                          <a:ea typeface="나눔고딕" panose="020B0600000101010101" charset="-127"/>
                        </a:rPr>
                        <a:t>라이브러리 포팅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고딕" panose="020B0600000101010101" charset="-127"/>
                          <a:ea typeface="나눔고딕" panose="020B0600000101010101" charset="-127"/>
                        </a:rPr>
                        <a:t>최영진</a:t>
                      </a:r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7333252"/>
                  </a:ext>
                </a:extLst>
              </a:tr>
              <a:tr h="27351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나눔고딕" panose="020B0600000101010101" charset="-127"/>
                          <a:ea typeface="나눔고딕" panose="020B0600000101010101" charset="-127"/>
                        </a:rPr>
                        <a:t>DB Modeling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고딕" panose="020B0600000101010101" charset="-127"/>
                          <a:ea typeface="나눔고딕" panose="020B0600000101010101" charset="-127"/>
                        </a:rPr>
                        <a:t>팀 전원</a:t>
                      </a:r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9803516"/>
                  </a:ext>
                </a:extLst>
              </a:tr>
              <a:tr h="27351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나눔고딕" panose="020B0600000101010101" charset="-127"/>
                          <a:ea typeface="나눔고딕" panose="020B0600000101010101" charset="-127"/>
                        </a:rPr>
                        <a:t>Learning Korean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고딕" panose="020B0600000101010101" charset="-127"/>
                          <a:ea typeface="나눔고딕" panose="020B0600000101010101" charset="-127"/>
                        </a:rPr>
                        <a:t>서비스 구현</a:t>
                      </a: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고딕" panose="020B0600000101010101" charset="-127"/>
                          <a:ea typeface="나눔고딕" panose="020B0600000101010101" charset="-127"/>
                        </a:rPr>
                        <a:t>최영진</a:t>
                      </a:r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2168093"/>
                  </a:ext>
                </a:extLst>
              </a:tr>
              <a:tr h="27351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고딕" panose="020B0600000101010101" charset="-127"/>
                          <a:ea typeface="나눔고딕" panose="020B0600000101010101" charset="-127"/>
                        </a:rPr>
                        <a:t>차트 정보 조회 기능</a:t>
                      </a: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고딕" panose="020B0600000101010101" charset="-127"/>
                          <a:ea typeface="나눔고딕" panose="020B0600000101010101" charset="-127"/>
                        </a:rPr>
                        <a:t>이상훈</a:t>
                      </a:r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2689078"/>
                  </a:ext>
                </a:extLst>
              </a:tr>
              <a:tr h="27351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고딕" panose="020B0600000101010101" charset="-127"/>
                          <a:ea typeface="나눔고딕" panose="020B0600000101010101" charset="-127"/>
                        </a:rPr>
                        <a:t>아티스트의 다른 앨범 및 노래 조회 기능</a:t>
                      </a: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고딕" panose="020B0600000101010101" charset="-127"/>
                          <a:ea typeface="나눔고딕" panose="020B0600000101010101" charset="-127"/>
                        </a:rPr>
                        <a:t>이상훈</a:t>
                      </a:r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2734038"/>
                  </a:ext>
                </a:extLst>
              </a:tr>
              <a:tr h="27351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고딕" panose="020B0600000101010101" charset="-127"/>
                          <a:ea typeface="나눔고딕" panose="020B0600000101010101" charset="-127"/>
                        </a:rPr>
                        <a:t>가사 출력</a:t>
                      </a: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고딕" panose="020B0600000101010101" charset="-127"/>
                          <a:ea typeface="나눔고딕" panose="020B0600000101010101" charset="-127"/>
                        </a:rPr>
                        <a:t>김준혁</a:t>
                      </a:r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4796986"/>
                  </a:ext>
                </a:extLst>
              </a:tr>
              <a:tr h="27351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고딕" panose="020B0600000101010101" charset="-127"/>
                          <a:ea typeface="나눔고딕" panose="020B0600000101010101" charset="-127"/>
                        </a:rPr>
                        <a:t>감정 상태에 따른 곡 추천</a:t>
                      </a: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고딕" panose="020B0600000101010101" charset="-127"/>
                          <a:ea typeface="나눔고딕" panose="020B0600000101010101" charset="-127"/>
                        </a:rPr>
                        <a:t>김준혁</a:t>
                      </a:r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62168531"/>
                  </a:ext>
                </a:extLst>
              </a:tr>
              <a:tr h="27351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고딕" panose="020B0600000101010101" charset="-127"/>
                          <a:ea typeface="나눔고딕" panose="020B0600000101010101" charset="-127"/>
                        </a:rPr>
                        <a:t>추천 알고리즘 구현</a:t>
                      </a: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고딕" panose="020B0600000101010101" charset="-127"/>
                          <a:ea typeface="나눔고딕" panose="020B0600000101010101" charset="-127"/>
                        </a:rPr>
                        <a:t>김준혁</a:t>
                      </a:r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5023275"/>
                  </a:ext>
                </a:extLst>
              </a:tr>
              <a:tr h="27351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나눔고딕" panose="020B0600000101010101" charset="-127"/>
                          <a:ea typeface="나눔고딕" panose="020B0600000101010101" charset="-127"/>
                        </a:rPr>
                        <a:t>Data Cache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고딕" panose="020B0600000101010101" charset="-127"/>
                          <a:ea typeface="나눔고딕" panose="020B0600000101010101" charset="-127"/>
                        </a:rPr>
                        <a:t>구현</a:t>
                      </a: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고딕" panose="020B0600000101010101" charset="-127"/>
                          <a:ea typeface="나눔고딕" panose="020B0600000101010101" charset="-127"/>
                        </a:rPr>
                        <a:t>이상훈</a:t>
                      </a:r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6965842"/>
                  </a:ext>
                </a:extLst>
              </a:tr>
              <a:tr h="27351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고딕" panose="020B0600000101010101" charset="-127"/>
                          <a:ea typeface="나눔고딕" panose="020B0600000101010101" charset="-127"/>
                        </a:rPr>
                        <a:t>문제 해결</a:t>
                      </a: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고딕" panose="020B0600000101010101" charset="-127"/>
                          <a:ea typeface="나눔고딕" panose="020B0600000101010101" charset="-127"/>
                        </a:rPr>
                        <a:t>팀 전원</a:t>
                      </a:r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4859174"/>
                  </a:ext>
                </a:extLst>
              </a:tr>
            </a:tbl>
          </a:graphicData>
        </a:graphic>
      </p:graphicFrame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l="34251" t="22834" r="12594" b="10666"/>
          <a:stretch/>
        </p:blipFill>
        <p:spPr>
          <a:xfrm>
            <a:off x="2412849" y="713205"/>
            <a:ext cx="3100087" cy="2181543"/>
          </a:xfrm>
          <a:prstGeom prst="rect">
            <a:avLst/>
          </a:prstGeom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466687011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10088" y="760300"/>
            <a:ext cx="2013992" cy="4612916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2300" spc="-50" dirty="0"/>
              <a:t>Execution</a:t>
            </a:r>
            <a:br>
              <a:rPr lang="en-US" altLang="ko-KR" sz="2300" spc="-50" dirty="0"/>
            </a:br>
            <a:r>
              <a:rPr lang="en-US" altLang="ko-KR" sz="2300" spc="-50" dirty="0"/>
              <a:t>of</a:t>
            </a:r>
            <a:br>
              <a:rPr lang="en-US" altLang="ko-KR" sz="2300" spc="-50" dirty="0"/>
            </a:br>
            <a:r>
              <a:rPr lang="en-US" altLang="ko-KR" sz="2300" spc="-50" dirty="0"/>
              <a:t>Project </a:t>
            </a:r>
            <a:r>
              <a:rPr lang="en-US" altLang="ko-KR" sz="2300" spc="-50" dirty="0" err="1"/>
              <a:t>Kalexa</a:t>
            </a:r>
            <a:endParaRPr lang="ko-KR" altLang="en-US" sz="2300" b="1" spc="-50" dirty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48C8F-6F70-494C-86F5-90A39BFC3F09}" type="slidenum">
              <a:rPr lang="ko-KR" altLang="en-US" smtClean="0"/>
              <a:pPr/>
              <a:t>16</a:t>
            </a:fld>
            <a:endParaRPr lang="ko-KR" altLang="en-US" dirty="0"/>
          </a:p>
        </p:txBody>
      </p:sp>
      <p:sp>
        <p:nvSpPr>
          <p:cNvPr id="9" name="제목 12"/>
          <p:cNvSpPr txBox="1">
            <a:spLocks/>
          </p:cNvSpPr>
          <p:nvPr/>
        </p:nvSpPr>
        <p:spPr>
          <a:xfrm>
            <a:off x="441608" y="128150"/>
            <a:ext cx="1892075" cy="38415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500" b="1" kern="120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cs typeface="+mj-cs"/>
              </a:defRPr>
            </a:lvl1pPr>
          </a:lstStyle>
          <a:p>
            <a:r>
              <a:rPr lang="en-US" altLang="ko-KR" sz="1500" spc="-50" dirty="0"/>
              <a:t>Demo</a:t>
            </a:r>
            <a:endParaRPr lang="ko-KR" altLang="en-US" sz="1500" spc="-50" dirty="0"/>
          </a:p>
        </p:txBody>
      </p:sp>
      <p:sp>
        <p:nvSpPr>
          <p:cNvPr id="6" name="모서리가 둥근 직사각형 5"/>
          <p:cNvSpPr/>
          <p:nvPr/>
        </p:nvSpPr>
        <p:spPr>
          <a:xfrm>
            <a:off x="2447763" y="836712"/>
            <a:ext cx="6239545" cy="1584176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2447763" y="2804442"/>
            <a:ext cx="6239545" cy="1584176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2411760" y="4772173"/>
            <a:ext cx="6239545" cy="1584176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771800" y="1274857"/>
            <a:ext cx="12961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kern="0" spc="-30" dirty="0">
                <a:solidFill>
                  <a:srgbClr val="00B0F0"/>
                </a:solidFill>
                <a:latin typeface="나눔고딕" panose="020B0600000101010101" charset="-127"/>
                <a:ea typeface="나눔고딕" panose="020B0600000101010101" charset="-127"/>
              </a:rPr>
              <a:t>Learning</a:t>
            </a:r>
          </a:p>
          <a:p>
            <a:r>
              <a:rPr lang="en-US" altLang="ko-KR" sz="2000" kern="0" spc="-30" dirty="0">
                <a:solidFill>
                  <a:srgbClr val="00B0F0"/>
                </a:solidFill>
                <a:latin typeface="나눔고딕" panose="020B0600000101010101" charset="-127"/>
                <a:ea typeface="나눔고딕" panose="020B0600000101010101" charset="-127"/>
              </a:rPr>
              <a:t>Korean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771800" y="3228629"/>
            <a:ext cx="15708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kern="0" spc="-30" dirty="0">
                <a:solidFill>
                  <a:srgbClr val="00B0F0"/>
                </a:solidFill>
                <a:latin typeface="나눔고딕" panose="020B0600000101010101" charset="-127"/>
                <a:ea typeface="나눔고딕" panose="020B0600000101010101" charset="-127"/>
              </a:rPr>
              <a:t>K-POP</a:t>
            </a:r>
          </a:p>
          <a:p>
            <a:r>
              <a:rPr lang="en-US" altLang="ko-KR" sz="2000" kern="0" spc="-30" dirty="0">
                <a:solidFill>
                  <a:srgbClr val="00B0F0"/>
                </a:solidFill>
                <a:latin typeface="나눔고딕" panose="020B0600000101010101" charset="-127"/>
                <a:ea typeface="나눔고딕" panose="020B0600000101010101" charset="-127"/>
              </a:rPr>
              <a:t>Information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771800" y="5364206"/>
            <a:ext cx="22189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kern="0" spc="-30" dirty="0">
                <a:solidFill>
                  <a:srgbClr val="00B0F0"/>
                </a:solidFill>
                <a:latin typeface="나눔고딕" panose="020B0600000101010101" charset="-127"/>
                <a:ea typeface="나눔고딕" panose="020B0600000101010101" charset="-127"/>
              </a:rPr>
              <a:t>Recommendation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816836" y="1412189"/>
            <a:ext cx="12961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kern="0" spc="-30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Translate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7024261" y="1429229"/>
            <a:ext cx="12961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kern="0" spc="-30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Quiz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567535" y="5195174"/>
            <a:ext cx="9829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kern="0" spc="-30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User</a:t>
            </a:r>
          </a:p>
          <a:p>
            <a:r>
              <a:rPr lang="en-US" altLang="ko-KR" sz="2000" kern="0" spc="-30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Based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7236296" y="5195174"/>
            <a:ext cx="11521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kern="0" spc="-30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Emotion</a:t>
            </a:r>
          </a:p>
          <a:p>
            <a:r>
              <a:rPr lang="en-US" altLang="ko-KR" sz="2000" kern="0" spc="-30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Based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4757397" y="3398049"/>
            <a:ext cx="8814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kern="0" spc="-30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Chart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6159122" y="3415658"/>
            <a:ext cx="8206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kern="0" spc="-30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Lyrics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7593533" y="3415658"/>
            <a:ext cx="7268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kern="0" spc="-30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Play</a:t>
            </a:r>
          </a:p>
        </p:txBody>
      </p:sp>
      <p:sp>
        <p:nvSpPr>
          <p:cNvPr id="47" name="직사각형 46"/>
          <p:cNvSpPr/>
          <p:nvPr/>
        </p:nvSpPr>
        <p:spPr>
          <a:xfrm>
            <a:off x="4570045" y="979340"/>
            <a:ext cx="1658139" cy="1297532"/>
          </a:xfrm>
          <a:prstGeom prst="rect">
            <a:avLst/>
          </a:prstGeom>
          <a:noFill/>
          <a:ln>
            <a:solidFill>
              <a:srgbClr val="00B0F0"/>
            </a:solidFill>
          </a:ln>
          <a:effectLst>
            <a:outerShdw blurRad="101600" dist="76200" algn="tl" rotWithShape="0">
              <a:prstClr val="black">
                <a:alpha val="5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6828181" y="981158"/>
            <a:ext cx="1658139" cy="1297532"/>
          </a:xfrm>
          <a:prstGeom prst="rect">
            <a:avLst/>
          </a:prstGeom>
          <a:noFill/>
          <a:ln>
            <a:solidFill>
              <a:srgbClr val="00B0F0"/>
            </a:solidFill>
          </a:ln>
          <a:effectLst>
            <a:outerShdw blurRad="101600" dist="76200" algn="tl" rotWithShape="0">
              <a:prstClr val="black">
                <a:alpha val="5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50" name="직선 화살표 연결선 49"/>
          <p:cNvCxnSpPr>
            <a:stCxn id="47" idx="3"/>
            <a:endCxn id="48" idx="1"/>
          </p:cNvCxnSpPr>
          <p:nvPr/>
        </p:nvCxnSpPr>
        <p:spPr>
          <a:xfrm>
            <a:off x="6228184" y="1628106"/>
            <a:ext cx="599997" cy="1818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/>
          <p:cNvSpPr/>
          <p:nvPr/>
        </p:nvSpPr>
        <p:spPr>
          <a:xfrm>
            <a:off x="4570045" y="3004746"/>
            <a:ext cx="1148852" cy="1212504"/>
          </a:xfrm>
          <a:prstGeom prst="rect">
            <a:avLst/>
          </a:prstGeom>
          <a:noFill/>
          <a:ln>
            <a:solidFill>
              <a:srgbClr val="00B0F0"/>
            </a:solidFill>
          </a:ln>
          <a:effectLst>
            <a:outerShdw blurRad="101600" dist="76200" algn="tl" rotWithShape="0">
              <a:prstClr val="black">
                <a:alpha val="5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5968853" y="3004746"/>
            <a:ext cx="1148852" cy="1212504"/>
          </a:xfrm>
          <a:prstGeom prst="rect">
            <a:avLst/>
          </a:prstGeom>
          <a:noFill/>
          <a:ln>
            <a:solidFill>
              <a:srgbClr val="00B0F0"/>
            </a:solidFill>
          </a:ln>
          <a:effectLst>
            <a:outerShdw blurRad="101600" dist="76200" algn="tl" rotWithShape="0">
              <a:prstClr val="black">
                <a:alpha val="5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7337468" y="3004746"/>
            <a:ext cx="1148852" cy="1212504"/>
          </a:xfrm>
          <a:prstGeom prst="rect">
            <a:avLst/>
          </a:prstGeom>
          <a:noFill/>
          <a:ln>
            <a:solidFill>
              <a:srgbClr val="00B0F0"/>
            </a:solidFill>
          </a:ln>
          <a:effectLst>
            <a:outerShdw blurRad="101600" dist="76200" algn="tl" rotWithShape="0">
              <a:prstClr val="black">
                <a:alpha val="5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58" name="직선 화살표 연결선 57"/>
          <p:cNvCxnSpPr>
            <a:stCxn id="52" idx="3"/>
            <a:endCxn id="54" idx="1"/>
          </p:cNvCxnSpPr>
          <p:nvPr/>
        </p:nvCxnSpPr>
        <p:spPr>
          <a:xfrm>
            <a:off x="5718897" y="3610998"/>
            <a:ext cx="249956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/>
          <p:cNvCxnSpPr/>
          <p:nvPr/>
        </p:nvCxnSpPr>
        <p:spPr>
          <a:xfrm>
            <a:off x="7117705" y="3610998"/>
            <a:ext cx="249956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직사각형 60"/>
          <p:cNvSpPr/>
          <p:nvPr/>
        </p:nvSpPr>
        <p:spPr>
          <a:xfrm>
            <a:off x="5269449" y="4958009"/>
            <a:ext cx="1408998" cy="1212504"/>
          </a:xfrm>
          <a:prstGeom prst="rect">
            <a:avLst/>
          </a:prstGeom>
          <a:noFill/>
          <a:ln>
            <a:solidFill>
              <a:srgbClr val="00B0F0"/>
            </a:solidFill>
          </a:ln>
          <a:effectLst>
            <a:outerShdw blurRad="101600" dist="76200" algn="tl" rotWithShape="0">
              <a:prstClr val="black">
                <a:alpha val="5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7077322" y="4958009"/>
            <a:ext cx="1408998" cy="1212504"/>
          </a:xfrm>
          <a:prstGeom prst="rect">
            <a:avLst/>
          </a:prstGeom>
          <a:noFill/>
          <a:ln>
            <a:solidFill>
              <a:srgbClr val="00B0F0"/>
            </a:solidFill>
          </a:ln>
          <a:effectLst>
            <a:outerShdw blurRad="101600" dist="76200" algn="tl" rotWithShape="0">
              <a:prstClr val="black">
                <a:alpha val="5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63" name="직선 화살표 연결선 62"/>
          <p:cNvCxnSpPr>
            <a:stCxn id="61" idx="3"/>
            <a:endCxn id="62" idx="1"/>
          </p:cNvCxnSpPr>
          <p:nvPr/>
        </p:nvCxnSpPr>
        <p:spPr>
          <a:xfrm>
            <a:off x="6678447" y="5564261"/>
            <a:ext cx="398875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268458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10088" y="760300"/>
            <a:ext cx="2013992" cy="4612916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2400" spc="-50" dirty="0"/>
              <a:t>Contents</a:t>
            </a:r>
            <a:endParaRPr lang="ko-KR" altLang="en-US" sz="2400" b="1" spc="-50" dirty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48C8F-6F70-494C-86F5-90A39BFC3F09}" type="slidenum">
              <a:rPr lang="ko-KR" altLang="en-US" smtClean="0"/>
              <a:pPr/>
              <a:t>2</a:t>
            </a:fld>
            <a:endParaRPr lang="ko-KR" altLang="en-US" dirty="0"/>
          </a:p>
        </p:txBody>
      </p:sp>
      <p:sp>
        <p:nvSpPr>
          <p:cNvPr id="9" name="제목 12"/>
          <p:cNvSpPr txBox="1">
            <a:spLocks/>
          </p:cNvSpPr>
          <p:nvPr/>
        </p:nvSpPr>
        <p:spPr>
          <a:xfrm>
            <a:off x="441608" y="128150"/>
            <a:ext cx="1892075" cy="38415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500" b="1" kern="120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cs typeface="+mj-cs"/>
              </a:defRPr>
            </a:lvl1pPr>
          </a:lstStyle>
          <a:p>
            <a:r>
              <a:rPr lang="en-US" altLang="ko-KR" sz="1500" spc="-50" dirty="0"/>
              <a:t>Table of Contents</a:t>
            </a:r>
            <a:endParaRPr lang="ko-KR" altLang="en-US" sz="1500" spc="-50" dirty="0"/>
          </a:p>
        </p:txBody>
      </p:sp>
      <p:sp>
        <p:nvSpPr>
          <p:cNvPr id="10" name="TextBox 9"/>
          <p:cNvSpPr txBox="1"/>
          <p:nvPr/>
        </p:nvSpPr>
        <p:spPr>
          <a:xfrm>
            <a:off x="2411759" y="836712"/>
            <a:ext cx="6311553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kern="0" spc="-30" dirty="0">
                <a:solidFill>
                  <a:srgbClr val="00B0F0"/>
                </a:solidFill>
                <a:latin typeface="나눔고딕" panose="020B0600000101010101" charset="-127"/>
                <a:ea typeface="나눔고딕" panose="020B0600000101010101" charset="-127"/>
              </a:rPr>
              <a:t>Overview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altLang="ko-KR" sz="2000" kern="0" spc="-30" dirty="0">
              <a:solidFill>
                <a:srgbClr val="00B0F0"/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kern="0" spc="-30" dirty="0">
                <a:solidFill>
                  <a:srgbClr val="00B0F0"/>
                </a:solidFill>
                <a:latin typeface="나눔고딕" panose="020B0600000101010101" charset="-127"/>
                <a:ea typeface="나눔고딕" panose="020B0600000101010101" charset="-127"/>
              </a:rPr>
              <a:t>Goal/Problem &amp; Requirement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altLang="ko-KR" sz="2000" kern="0" spc="-30" dirty="0">
              <a:solidFill>
                <a:srgbClr val="00B0F0"/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kern="0" spc="-30" dirty="0">
                <a:solidFill>
                  <a:srgbClr val="00B0F0"/>
                </a:solidFill>
                <a:latin typeface="나눔고딕" panose="020B0600000101010101" charset="-127"/>
                <a:ea typeface="나눔고딕" panose="020B0600000101010101" charset="-127"/>
              </a:rPr>
              <a:t>Approach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altLang="ko-KR" sz="2000" kern="0" spc="-30" dirty="0">
              <a:solidFill>
                <a:srgbClr val="00B0F0"/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kern="0" spc="-30" dirty="0">
                <a:solidFill>
                  <a:srgbClr val="00B0F0"/>
                </a:solidFill>
                <a:latin typeface="나눔고딕" panose="020B0600000101010101" charset="-127"/>
                <a:ea typeface="나눔고딕" panose="020B0600000101010101" charset="-127"/>
              </a:rPr>
              <a:t>Development Environment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altLang="ko-KR" sz="2000" kern="0" spc="-30" dirty="0">
              <a:solidFill>
                <a:srgbClr val="00B0F0"/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kern="0" spc="-30" dirty="0">
                <a:solidFill>
                  <a:srgbClr val="00B0F0"/>
                </a:solidFill>
                <a:latin typeface="나눔고딕" panose="020B0600000101010101" charset="-127"/>
                <a:ea typeface="나눔고딕" panose="020B0600000101010101" charset="-127"/>
              </a:rPr>
              <a:t>Architecture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altLang="ko-KR" sz="2000" kern="0" spc="-30" dirty="0">
              <a:solidFill>
                <a:srgbClr val="00B0F0"/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kern="0" spc="-30" dirty="0">
                <a:solidFill>
                  <a:srgbClr val="00B0F0"/>
                </a:solidFill>
                <a:latin typeface="나눔고딕" panose="020B0600000101010101" charset="-127"/>
                <a:ea typeface="나눔고딕" panose="020B0600000101010101" charset="-127"/>
              </a:rPr>
              <a:t>Implementation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altLang="ko-KR" sz="2000" kern="0" spc="-30" dirty="0">
              <a:solidFill>
                <a:srgbClr val="00B0F0"/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kern="0" spc="-30" dirty="0">
                <a:solidFill>
                  <a:srgbClr val="00B0F0"/>
                </a:solidFill>
                <a:latin typeface="나눔고딕" panose="020B0600000101010101" charset="-127"/>
                <a:ea typeface="나눔고딕" panose="020B0600000101010101" charset="-127"/>
              </a:rPr>
              <a:t>Result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altLang="ko-KR" sz="2000" kern="0" spc="-30" dirty="0">
              <a:solidFill>
                <a:srgbClr val="00B0F0"/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kern="0" spc="-30" dirty="0">
                <a:solidFill>
                  <a:srgbClr val="00B0F0"/>
                </a:solidFill>
                <a:latin typeface="나눔고딕" panose="020B0600000101010101" charset="-127"/>
                <a:ea typeface="나눔고딕" panose="020B0600000101010101" charset="-127"/>
              </a:rPr>
              <a:t>Division and Assignment of work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altLang="ko-KR" sz="2000" kern="0" spc="-30" dirty="0">
              <a:solidFill>
                <a:srgbClr val="00B0F0"/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kern="0" spc="-30" dirty="0">
                <a:solidFill>
                  <a:srgbClr val="00B0F0"/>
                </a:solidFill>
                <a:latin typeface="나눔고딕" panose="020B0600000101010101" charset="-127"/>
                <a:ea typeface="나눔고딕" panose="020B0600000101010101" charset="-127"/>
              </a:rPr>
              <a:t>Demo  </a:t>
            </a:r>
          </a:p>
        </p:txBody>
      </p:sp>
    </p:spTree>
    <p:extLst>
      <p:ext uri="{BB962C8B-B14F-4D97-AF65-F5344CB8AC3E}">
        <p14:creationId xmlns:p14="http://schemas.microsoft.com/office/powerpoint/2010/main" val="696519063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10088" y="760300"/>
            <a:ext cx="2013992" cy="4612916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2400" spc="-50" dirty="0"/>
              <a:t>Amazon</a:t>
            </a:r>
            <a:br>
              <a:rPr lang="en-US" altLang="ko-KR" sz="2400" spc="-50" dirty="0"/>
            </a:br>
            <a:r>
              <a:rPr lang="en-US" altLang="ko-KR" sz="2400" spc="-50" dirty="0"/>
              <a:t>Alexa</a:t>
            </a:r>
            <a:br>
              <a:rPr lang="en-US" altLang="ko-KR" sz="2400" spc="-50" dirty="0"/>
            </a:br>
            <a:br>
              <a:rPr lang="en-US" altLang="ko-KR" sz="2400" spc="-50" dirty="0"/>
            </a:br>
            <a:br>
              <a:rPr lang="en-US" altLang="ko-KR" sz="2400" spc="-50" dirty="0"/>
            </a:br>
            <a:br>
              <a:rPr lang="en-US" altLang="ko-KR" sz="2400" spc="-50" dirty="0"/>
            </a:br>
            <a:br>
              <a:rPr lang="en-US" altLang="ko-KR" sz="2400" spc="-50" dirty="0"/>
            </a:br>
            <a:br>
              <a:rPr lang="en-US" altLang="ko-KR" sz="2400" spc="-50" dirty="0"/>
            </a:br>
            <a:r>
              <a:rPr lang="en-US" altLang="ko-KR" sz="2400" spc="-50" dirty="0"/>
              <a:t>Echo</a:t>
            </a:r>
            <a:endParaRPr lang="ko-KR" altLang="en-US" sz="2400" b="1" spc="-50" dirty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48C8F-6F70-494C-86F5-90A39BFC3F09}" type="slidenum">
              <a:rPr lang="ko-KR" altLang="en-US" smtClean="0"/>
              <a:pPr/>
              <a:t>3</a:t>
            </a:fld>
            <a:endParaRPr lang="ko-KR" altLang="en-US" dirty="0"/>
          </a:p>
        </p:txBody>
      </p:sp>
      <p:sp>
        <p:nvSpPr>
          <p:cNvPr id="9" name="제목 12"/>
          <p:cNvSpPr txBox="1">
            <a:spLocks/>
          </p:cNvSpPr>
          <p:nvPr/>
        </p:nvSpPr>
        <p:spPr>
          <a:xfrm>
            <a:off x="441608" y="128150"/>
            <a:ext cx="1892075" cy="38415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500" b="1" kern="120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cs typeface="+mj-cs"/>
              </a:defRPr>
            </a:lvl1pPr>
          </a:lstStyle>
          <a:p>
            <a:r>
              <a:rPr lang="en-US" altLang="ko-KR" sz="1500" spc="-50" dirty="0"/>
              <a:t>Overview</a:t>
            </a:r>
            <a:endParaRPr lang="ko-KR" altLang="en-US" sz="1500" spc="-5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74"/>
          <a:stretch/>
        </p:blipFill>
        <p:spPr>
          <a:xfrm>
            <a:off x="2873061" y="3393500"/>
            <a:ext cx="5531477" cy="212978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3060" y="908720"/>
            <a:ext cx="5531477" cy="1703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996821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10088" y="760300"/>
            <a:ext cx="2013992" cy="4612916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2400" spc="-50" dirty="0"/>
              <a:t>Motive</a:t>
            </a:r>
            <a:endParaRPr lang="ko-KR" altLang="en-US" sz="2400" b="1" spc="-50" dirty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48C8F-6F70-494C-86F5-90A39BFC3F09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sp>
        <p:nvSpPr>
          <p:cNvPr id="9" name="제목 12"/>
          <p:cNvSpPr txBox="1">
            <a:spLocks/>
          </p:cNvSpPr>
          <p:nvPr/>
        </p:nvSpPr>
        <p:spPr>
          <a:xfrm>
            <a:off x="441608" y="128150"/>
            <a:ext cx="1892075" cy="38415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500" b="1" kern="120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cs typeface="+mj-cs"/>
              </a:defRPr>
            </a:lvl1pPr>
          </a:lstStyle>
          <a:p>
            <a:r>
              <a:rPr lang="en-US" altLang="ko-KR" sz="1500" spc="-50" dirty="0"/>
              <a:t>Overview</a:t>
            </a:r>
            <a:endParaRPr lang="ko-KR" altLang="en-US" sz="1500" spc="-5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450" y="1052736"/>
            <a:ext cx="6108171" cy="4581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957105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10088" y="760300"/>
            <a:ext cx="2013992" cy="4612916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2400" spc="-50" dirty="0"/>
              <a:t>Project </a:t>
            </a:r>
            <a:br>
              <a:rPr lang="en-US" altLang="ko-KR" sz="2400" spc="-50" dirty="0"/>
            </a:br>
            <a:r>
              <a:rPr lang="en-US" altLang="ko-KR" sz="2400" spc="-50" dirty="0" err="1"/>
              <a:t>Kalexa</a:t>
            </a:r>
            <a:endParaRPr lang="ko-KR" altLang="en-US" sz="2400" b="1" spc="-50" dirty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48C8F-6F70-494C-86F5-90A39BFC3F09}" type="slidenum">
              <a:rPr lang="ko-KR" altLang="en-US" smtClean="0"/>
              <a:pPr/>
              <a:t>5</a:t>
            </a:fld>
            <a:endParaRPr lang="ko-KR" altLang="en-US" dirty="0"/>
          </a:p>
        </p:txBody>
      </p:sp>
      <p:sp>
        <p:nvSpPr>
          <p:cNvPr id="9" name="제목 12"/>
          <p:cNvSpPr txBox="1">
            <a:spLocks/>
          </p:cNvSpPr>
          <p:nvPr/>
        </p:nvSpPr>
        <p:spPr>
          <a:xfrm>
            <a:off x="441608" y="128150"/>
            <a:ext cx="1892075" cy="38415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500" b="1" kern="120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cs typeface="+mj-cs"/>
              </a:defRPr>
            </a:lvl1pPr>
          </a:lstStyle>
          <a:p>
            <a:r>
              <a:rPr lang="en-US" altLang="ko-KR" sz="1500" spc="-50" dirty="0"/>
              <a:t>Goal &amp; Requirement</a:t>
            </a:r>
            <a:endParaRPr lang="ko-KR" altLang="en-US" sz="1500" spc="-50" dirty="0"/>
          </a:p>
        </p:txBody>
      </p:sp>
      <p:sp>
        <p:nvSpPr>
          <p:cNvPr id="10" name="TextBox 9"/>
          <p:cNvSpPr txBox="1"/>
          <p:nvPr/>
        </p:nvSpPr>
        <p:spPr>
          <a:xfrm>
            <a:off x="2411759" y="836712"/>
            <a:ext cx="63115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kern="0" spc="-30" dirty="0">
                <a:solidFill>
                  <a:srgbClr val="00B0F0"/>
                </a:solidFill>
                <a:latin typeface="나눔고딕" panose="020B0600000101010101" charset="-127"/>
                <a:ea typeface="나눔고딕" panose="020B0600000101010101" charset="-127"/>
              </a:rPr>
              <a:t>Learning Korean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2411759" y="1236822"/>
            <a:ext cx="5760640" cy="787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Translation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Quiz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411759" y="2368151"/>
            <a:ext cx="63115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kern="0" spc="-30" dirty="0">
                <a:solidFill>
                  <a:srgbClr val="00B0F0"/>
                </a:solidFill>
                <a:latin typeface="나눔고딕" panose="020B0600000101010101" charset="-127"/>
                <a:ea typeface="나눔고딕" panose="020B0600000101010101" charset="-127"/>
              </a:rPr>
              <a:t>K-POP Information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2411759" y="2768261"/>
            <a:ext cx="576064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K-POP chart information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Lyrics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Play songs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spc="-3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411759" y="4337921"/>
            <a:ext cx="63115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kern="0" spc="-30" dirty="0">
                <a:solidFill>
                  <a:srgbClr val="00B0F0"/>
                </a:solidFill>
                <a:latin typeface="나눔고딕" panose="020B0600000101010101" charset="-127"/>
                <a:ea typeface="나눔고딕" panose="020B0600000101010101" charset="-127"/>
              </a:rPr>
              <a:t>Music Recommendation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2411759" y="4738031"/>
            <a:ext cx="576064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Emotion based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User based</a:t>
            </a:r>
          </a:p>
        </p:txBody>
      </p:sp>
    </p:spTree>
    <p:extLst>
      <p:ext uri="{BB962C8B-B14F-4D97-AF65-F5344CB8AC3E}">
        <p14:creationId xmlns:p14="http://schemas.microsoft.com/office/powerpoint/2010/main" val="1510930452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10088" y="760300"/>
            <a:ext cx="2013992" cy="4612916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2400" spc="-50" dirty="0"/>
              <a:t>Project</a:t>
            </a:r>
            <a:br>
              <a:rPr lang="en-US" altLang="ko-KR" sz="2400" spc="-50" dirty="0"/>
            </a:br>
            <a:r>
              <a:rPr lang="en-US" altLang="ko-KR" sz="2400" spc="-50" dirty="0"/>
              <a:t>Design</a:t>
            </a:r>
            <a:endParaRPr lang="ko-KR" altLang="en-US" sz="2400" b="1" spc="-50" dirty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48C8F-6F70-494C-86F5-90A39BFC3F09}" type="slidenum">
              <a:rPr lang="ko-KR" altLang="en-US" smtClean="0"/>
              <a:pPr/>
              <a:t>6</a:t>
            </a:fld>
            <a:endParaRPr lang="ko-KR" altLang="en-US" dirty="0"/>
          </a:p>
        </p:txBody>
      </p:sp>
      <p:sp>
        <p:nvSpPr>
          <p:cNvPr id="9" name="제목 12"/>
          <p:cNvSpPr txBox="1">
            <a:spLocks/>
          </p:cNvSpPr>
          <p:nvPr/>
        </p:nvSpPr>
        <p:spPr>
          <a:xfrm>
            <a:off x="441608" y="128150"/>
            <a:ext cx="1892075" cy="38415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500" b="1" kern="120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cs typeface="+mj-cs"/>
              </a:defRPr>
            </a:lvl1pPr>
          </a:lstStyle>
          <a:p>
            <a:r>
              <a:rPr lang="en-US" altLang="ko-KR" sz="1500" spc="-50" dirty="0"/>
              <a:t>Approach</a:t>
            </a:r>
            <a:endParaRPr lang="ko-KR" altLang="en-US" sz="1500" spc="-50" dirty="0"/>
          </a:p>
        </p:txBody>
      </p:sp>
      <p:sp>
        <p:nvSpPr>
          <p:cNvPr id="10" name="TextBox 9"/>
          <p:cNvSpPr txBox="1"/>
          <p:nvPr/>
        </p:nvSpPr>
        <p:spPr>
          <a:xfrm>
            <a:off x="2483766" y="1036767"/>
            <a:ext cx="28083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kern="0" spc="-30" dirty="0">
                <a:solidFill>
                  <a:srgbClr val="00B050"/>
                </a:solidFill>
                <a:latin typeface="나눔고딕" panose="020B0600000101010101" charset="-127"/>
                <a:ea typeface="나눔고딕" panose="020B0600000101010101" charset="-127"/>
              </a:rPr>
              <a:t>Basic Implementation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2687215" y="1636932"/>
            <a:ext cx="2520280" cy="3416320"/>
          </a:xfrm>
          <a:prstGeom prst="rect">
            <a:avLst/>
          </a:prstGeom>
        </p:spPr>
        <p:txBody>
          <a:bodyPr wrap="square" lIns="9000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Amazon Web Service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spc="-3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Translate API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spc="-3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Text to Speech API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spc="-3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Melon API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spc="-3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spc="-30" dirty="0" err="1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ffmpeg</a:t>
            </a:r>
            <a:endParaRPr lang="en-US" altLang="ko-KR" sz="1600" spc="-3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411759" y="836712"/>
            <a:ext cx="2952329" cy="4896544"/>
          </a:xfrm>
          <a:prstGeom prst="rect">
            <a:avLst/>
          </a:prstGeom>
          <a:noFill/>
          <a:ln>
            <a:solidFill>
              <a:srgbClr val="00B050"/>
            </a:solidFill>
          </a:ln>
          <a:effectLst>
            <a:outerShdw blurRad="101600" dist="76200" algn="tl" rotWithShape="0">
              <a:prstClr val="black">
                <a:alpha val="5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5770984" y="836712"/>
            <a:ext cx="2952329" cy="4896544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outerShdw blurRad="101600" dist="76200" algn="tl" rotWithShape="0">
              <a:prstClr val="black">
                <a:alpha val="5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794321" y="1036767"/>
            <a:ext cx="28083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kern="0" spc="-30" dirty="0">
                <a:solidFill>
                  <a:srgbClr val="FF0000"/>
                </a:solidFill>
                <a:latin typeface="나눔고딕" panose="020B0600000101010101" charset="-127"/>
                <a:ea typeface="나눔고딕" panose="020B0600000101010101" charset="-127"/>
              </a:rPr>
              <a:t>Challengeable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5997770" y="1636932"/>
            <a:ext cx="2520280" cy="2677656"/>
          </a:xfrm>
          <a:prstGeom prst="rect">
            <a:avLst/>
          </a:prstGeom>
        </p:spPr>
        <p:txBody>
          <a:bodyPr wrap="square" lIns="9000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Scalability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spc="-3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Performance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spc="-3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Accuracy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spc="-3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Recommendation</a:t>
            </a:r>
          </a:p>
        </p:txBody>
      </p:sp>
    </p:spTree>
    <p:extLst>
      <p:ext uri="{BB962C8B-B14F-4D97-AF65-F5344CB8AC3E}">
        <p14:creationId xmlns:p14="http://schemas.microsoft.com/office/powerpoint/2010/main" val="2028263376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10088" y="760300"/>
            <a:ext cx="2013992" cy="4612916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2400" spc="-50" dirty="0"/>
              <a:t>Platform </a:t>
            </a:r>
            <a:br>
              <a:rPr lang="en-US" altLang="ko-KR" sz="2400" spc="-50" dirty="0"/>
            </a:br>
            <a:r>
              <a:rPr lang="en-US" altLang="ko-KR" sz="2400" spc="-50" dirty="0"/>
              <a:t>&amp; Tools</a:t>
            </a:r>
            <a:endParaRPr lang="ko-KR" altLang="en-US" sz="2400" b="1" spc="-50" dirty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48C8F-6F70-494C-86F5-90A39BFC3F09}" type="slidenum">
              <a:rPr lang="ko-KR" altLang="en-US" smtClean="0"/>
              <a:pPr/>
              <a:t>7</a:t>
            </a:fld>
            <a:endParaRPr lang="ko-KR" altLang="en-US" dirty="0"/>
          </a:p>
        </p:txBody>
      </p:sp>
      <p:sp>
        <p:nvSpPr>
          <p:cNvPr id="9" name="제목 12"/>
          <p:cNvSpPr txBox="1">
            <a:spLocks/>
          </p:cNvSpPr>
          <p:nvPr/>
        </p:nvSpPr>
        <p:spPr>
          <a:xfrm>
            <a:off x="441608" y="128150"/>
            <a:ext cx="1892075" cy="38415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500" b="1" kern="120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cs typeface="+mj-cs"/>
              </a:defRPr>
            </a:lvl1pPr>
          </a:lstStyle>
          <a:p>
            <a:r>
              <a:rPr lang="en-US" altLang="ko-KR" sz="1500" spc="-50" dirty="0"/>
              <a:t>Development </a:t>
            </a:r>
            <a:r>
              <a:rPr lang="en-US" altLang="ko-KR" sz="1500" spc="-50" dirty="0" err="1"/>
              <a:t>Env</a:t>
            </a:r>
            <a:r>
              <a:rPr lang="en-US" altLang="ko-KR" sz="1500" spc="-50" dirty="0"/>
              <a:t>.</a:t>
            </a:r>
            <a:endParaRPr lang="ko-KR" altLang="en-US" sz="1500" spc="-5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 trans="2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1913" y="4833156"/>
            <a:ext cx="3040454" cy="108011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760" y="760645"/>
            <a:ext cx="1800200" cy="109577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5304" y="3383039"/>
            <a:ext cx="3203848" cy="86103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6988" y="2135833"/>
            <a:ext cx="2712368" cy="776724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9382" y="1268110"/>
            <a:ext cx="2446128" cy="2446128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11"/>
          <a:srcRect l="15592" t="8443" r="73903" b="84768"/>
          <a:stretch/>
        </p:blipFill>
        <p:spPr>
          <a:xfrm>
            <a:off x="6414152" y="4441153"/>
            <a:ext cx="2156588" cy="784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316093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10088" y="760300"/>
            <a:ext cx="2013992" cy="4612916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2400" spc="-50" dirty="0"/>
              <a:t>Architecture</a:t>
            </a:r>
            <a:br>
              <a:rPr lang="en-US" altLang="ko-KR" sz="2400" spc="-50" dirty="0"/>
            </a:br>
            <a:r>
              <a:rPr lang="en-US" altLang="ko-KR" sz="2400" spc="-50" dirty="0"/>
              <a:t>Design</a:t>
            </a:r>
            <a:br>
              <a:rPr lang="en-US" altLang="ko-KR" sz="2400" spc="-50" dirty="0"/>
            </a:br>
            <a:endParaRPr lang="ko-KR" altLang="en-US" sz="2400" b="1" spc="-50" dirty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48C8F-6F70-494C-86F5-90A39BFC3F09}" type="slidenum">
              <a:rPr lang="ko-KR" altLang="en-US" smtClean="0"/>
              <a:pPr/>
              <a:t>8</a:t>
            </a:fld>
            <a:endParaRPr lang="ko-KR" altLang="en-US" dirty="0"/>
          </a:p>
        </p:txBody>
      </p:sp>
      <p:sp>
        <p:nvSpPr>
          <p:cNvPr id="9" name="제목 12"/>
          <p:cNvSpPr txBox="1">
            <a:spLocks/>
          </p:cNvSpPr>
          <p:nvPr/>
        </p:nvSpPr>
        <p:spPr>
          <a:xfrm>
            <a:off x="441608" y="128150"/>
            <a:ext cx="1892075" cy="38415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500" b="1" kern="120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cs typeface="+mj-cs"/>
              </a:defRPr>
            </a:lvl1pPr>
          </a:lstStyle>
          <a:p>
            <a:r>
              <a:rPr lang="en-US" altLang="ko-KR" sz="1500" spc="-50" dirty="0"/>
              <a:t>Architecture</a:t>
            </a:r>
            <a:endParaRPr lang="ko-KR" altLang="en-US" sz="1500" spc="-5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l="34098" t="28969" r="11345" b="14453"/>
          <a:stretch/>
        </p:blipFill>
        <p:spPr>
          <a:xfrm>
            <a:off x="2435823" y="908720"/>
            <a:ext cx="6295557" cy="3672408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2411760" y="4786689"/>
            <a:ext cx="631962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spc="-30" dirty="0" err="1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Naver</a:t>
            </a:r>
            <a:r>
              <a:rPr lang="en-US" altLang="ko-KR" sz="1600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/ Google / Melon API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Node.js Packages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FFMPEG Library</a:t>
            </a:r>
          </a:p>
        </p:txBody>
      </p:sp>
    </p:spTree>
    <p:extLst>
      <p:ext uri="{BB962C8B-B14F-4D97-AF65-F5344CB8AC3E}">
        <p14:creationId xmlns:p14="http://schemas.microsoft.com/office/powerpoint/2010/main" val="1153036334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10088" y="760300"/>
            <a:ext cx="2013992" cy="4612916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2400" spc="-50" dirty="0"/>
              <a:t>Features</a:t>
            </a:r>
            <a:br>
              <a:rPr lang="en-US" altLang="ko-KR" sz="2400" spc="-50" dirty="0"/>
            </a:br>
            <a:endParaRPr lang="ko-KR" altLang="en-US" sz="2400" b="1" spc="-50" dirty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48C8F-6F70-494C-86F5-90A39BFC3F09}" type="slidenum">
              <a:rPr lang="ko-KR" altLang="en-US" smtClean="0"/>
              <a:pPr/>
              <a:t>9</a:t>
            </a:fld>
            <a:endParaRPr lang="ko-KR" altLang="en-US" dirty="0"/>
          </a:p>
        </p:txBody>
      </p:sp>
      <p:sp>
        <p:nvSpPr>
          <p:cNvPr id="9" name="제목 12"/>
          <p:cNvSpPr txBox="1">
            <a:spLocks/>
          </p:cNvSpPr>
          <p:nvPr/>
        </p:nvSpPr>
        <p:spPr>
          <a:xfrm>
            <a:off x="441608" y="128150"/>
            <a:ext cx="1892075" cy="38415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500" b="1" kern="120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cs typeface="+mj-cs"/>
              </a:defRPr>
            </a:lvl1pPr>
          </a:lstStyle>
          <a:p>
            <a:r>
              <a:rPr lang="en-US" altLang="ko-KR" sz="1500" spc="-50" dirty="0"/>
              <a:t>Implementation</a:t>
            </a:r>
            <a:endParaRPr lang="ko-KR" altLang="en-US" sz="1500" spc="-50" dirty="0"/>
          </a:p>
        </p:txBody>
      </p:sp>
      <p:sp>
        <p:nvSpPr>
          <p:cNvPr id="10" name="TextBox 9"/>
          <p:cNvSpPr txBox="1"/>
          <p:nvPr/>
        </p:nvSpPr>
        <p:spPr>
          <a:xfrm>
            <a:off x="2411759" y="836712"/>
            <a:ext cx="63115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kern="0" spc="-30" dirty="0">
                <a:solidFill>
                  <a:srgbClr val="00B0F0"/>
                </a:solidFill>
                <a:latin typeface="나눔고딕" panose="020B0600000101010101" charset="-127"/>
                <a:ea typeface="나눔고딕" panose="020B0600000101010101" charset="-127"/>
              </a:rPr>
              <a:t>By midterm presentation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2411759" y="1236822"/>
            <a:ext cx="576064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Translate XXX into Korean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I want to know popular K-POP songs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Play nth song in the chart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Let me know other song of nth artist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I feel sad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411758" y="3375869"/>
            <a:ext cx="63115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kern="0" spc="-30" dirty="0">
                <a:solidFill>
                  <a:srgbClr val="00B0F0"/>
                </a:solidFill>
                <a:latin typeface="나눔고딕" panose="020B0600000101010101" charset="-127"/>
                <a:ea typeface="나눔고딕" panose="020B0600000101010101" charset="-127"/>
              </a:rPr>
              <a:t>New features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2411758" y="3935085"/>
            <a:ext cx="648072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Recommend me any song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Give me n Korean quizzes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Tell me the lyrics of nth song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[Prompting]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spc="-3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 spc="-30" dirty="0">
                <a:solidFill>
                  <a:srgbClr val="00B0F0"/>
                </a:solidFill>
                <a:latin typeface="나눔고딕" pitchFamily="50" charset="-127"/>
                <a:ea typeface="나눔고딕" pitchFamily="50" charset="-127"/>
              </a:rPr>
              <a:t>…and, significant improvements on Accuracy &amp; Performance</a:t>
            </a:r>
          </a:p>
        </p:txBody>
      </p:sp>
    </p:spTree>
    <p:extLst>
      <p:ext uri="{BB962C8B-B14F-4D97-AF65-F5344CB8AC3E}">
        <p14:creationId xmlns:p14="http://schemas.microsoft.com/office/powerpoint/2010/main" val="4028043601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Office 테마">
  <a:themeElements>
    <a:clrScheme name="사용자 지정 6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B0F0"/>
      </a:hlink>
      <a:folHlink>
        <a:srgbClr val="595959"/>
      </a:folHlink>
    </a:clrScheme>
    <a:fontScheme name="나눔명조 ExtraBold">
      <a:majorFont>
        <a:latin typeface="나눔명조 ExtraBold"/>
        <a:ea typeface="나눔명조 ExtraBold"/>
        <a:cs typeface=""/>
      </a:majorFont>
      <a:minorFont>
        <a:latin typeface="나눔명조 ExtraBold"/>
        <a:ea typeface="나눔명조 ExtraBol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adFill flip="none" rotWithShape="1">
          <a:gsLst>
            <a:gs pos="1000">
              <a:srgbClr val="78DCF0"/>
            </a:gs>
            <a:gs pos="5000">
              <a:srgbClr val="30C9E8"/>
            </a:gs>
            <a:gs pos="70000">
              <a:srgbClr val="0D515F"/>
            </a:gs>
          </a:gsLst>
          <a:lin ang="2700000" scaled="1"/>
          <a:tileRect/>
        </a:gradFill>
        <a:ln>
          <a:noFill/>
        </a:ln>
        <a:effectLst>
          <a:outerShdw blurRad="101600" dist="76200" algn="tl" rotWithShape="0">
            <a:prstClr val="black">
              <a:alpha val="55000"/>
            </a:prstClr>
          </a:outerShdw>
        </a:effectLst>
      </a:spPr>
      <a:bodyPr rtlCol="0" anchor="ctr"/>
      <a:lstStyle>
        <a:defPPr algn="ctr">
          <a:defRPr dirty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6861</TotalTime>
  <Words>403</Words>
  <Application>Microsoft Office PowerPoint</Application>
  <PresentationFormat>화면 슬라이드 쇼(4:3)</PresentationFormat>
  <Paragraphs>194</Paragraphs>
  <Slides>16</Slides>
  <Notes>16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3" baseType="lpstr">
      <vt:lpstr>Arial</vt:lpstr>
      <vt:lpstr>맑은 고딕</vt:lpstr>
      <vt:lpstr>나눔고딕 ExtraBold</vt:lpstr>
      <vt:lpstr>나눔명조 ExtraBold</vt:lpstr>
      <vt:lpstr>나눔고딕</vt:lpstr>
      <vt:lpstr>Wingdings</vt:lpstr>
      <vt:lpstr>Office 테마</vt:lpstr>
      <vt:lpstr>Project Kalexa with AWS</vt:lpstr>
      <vt:lpstr>Contents</vt:lpstr>
      <vt:lpstr>Amazon Alexa      Echo</vt:lpstr>
      <vt:lpstr>Motive</vt:lpstr>
      <vt:lpstr>Project  Kalexa</vt:lpstr>
      <vt:lpstr>Project Design</vt:lpstr>
      <vt:lpstr>Platform  &amp; Tools</vt:lpstr>
      <vt:lpstr>Architecture Design </vt:lpstr>
      <vt:lpstr>Features </vt:lpstr>
      <vt:lpstr>Scalability      ‘  Recommen-dation</vt:lpstr>
      <vt:lpstr>Accuracy</vt:lpstr>
      <vt:lpstr>Performance</vt:lpstr>
      <vt:lpstr>Output</vt:lpstr>
      <vt:lpstr>Limit      Future Plan</vt:lpstr>
      <vt:lpstr>Schedule      Role</vt:lpstr>
      <vt:lpstr>Execution of Project Kalexa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네이버 한글캠페인</dc:creator>
  <cp:lastModifiedBy>최영진</cp:lastModifiedBy>
  <cp:revision>146</cp:revision>
  <dcterms:created xsi:type="dcterms:W3CDTF">2011-08-23T09:45:48Z</dcterms:created>
  <dcterms:modified xsi:type="dcterms:W3CDTF">2016-12-08T15:20:10Z</dcterms:modified>
</cp:coreProperties>
</file>